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320" r:id="rId3"/>
    <p:sldId id="325" r:id="rId4"/>
    <p:sldId id="356" r:id="rId5"/>
    <p:sldId id="374" r:id="rId6"/>
    <p:sldId id="375" r:id="rId7"/>
    <p:sldId id="376" r:id="rId8"/>
    <p:sldId id="379" r:id="rId9"/>
    <p:sldId id="324" r:id="rId10"/>
    <p:sldId id="378" r:id="rId11"/>
    <p:sldId id="270" r:id="rId12"/>
    <p:sldId id="265" r:id="rId13"/>
    <p:sldId id="358" r:id="rId14"/>
    <p:sldId id="360" r:id="rId15"/>
    <p:sldId id="362" r:id="rId16"/>
    <p:sldId id="271" r:id="rId17"/>
    <p:sldId id="272" r:id="rId18"/>
    <p:sldId id="267" r:id="rId19"/>
    <p:sldId id="277" r:id="rId20"/>
    <p:sldId id="361" r:id="rId21"/>
    <p:sldId id="278" r:id="rId22"/>
    <p:sldId id="291" r:id="rId23"/>
    <p:sldId id="289" r:id="rId24"/>
    <p:sldId id="359" r:id="rId25"/>
    <p:sldId id="274" r:id="rId26"/>
    <p:sldId id="364" r:id="rId27"/>
    <p:sldId id="292" r:id="rId28"/>
    <p:sldId id="294" r:id="rId29"/>
    <p:sldId id="282" r:id="rId30"/>
    <p:sldId id="365" r:id="rId31"/>
    <p:sldId id="298" r:id="rId32"/>
    <p:sldId id="300" r:id="rId33"/>
    <p:sldId id="281" r:id="rId34"/>
    <p:sldId id="366" r:id="rId35"/>
    <p:sldId id="302" r:id="rId36"/>
    <p:sldId id="304" r:id="rId37"/>
    <p:sldId id="327" r:id="rId38"/>
    <p:sldId id="367" r:id="rId39"/>
    <p:sldId id="328" r:id="rId40"/>
    <p:sldId id="330" r:id="rId41"/>
    <p:sldId id="331" r:id="rId42"/>
    <p:sldId id="332" r:id="rId43"/>
    <p:sldId id="373" r:id="rId44"/>
    <p:sldId id="334" r:id="rId45"/>
    <p:sldId id="352" r:id="rId46"/>
    <p:sldId id="368" r:id="rId47"/>
    <p:sldId id="335" r:id="rId48"/>
    <p:sldId id="338" r:id="rId49"/>
    <p:sldId id="344" r:id="rId50"/>
    <p:sldId id="369" r:id="rId51"/>
    <p:sldId id="345" r:id="rId52"/>
    <p:sldId id="347" r:id="rId53"/>
    <p:sldId id="348" r:id="rId54"/>
    <p:sldId id="370" r:id="rId55"/>
    <p:sldId id="349" r:id="rId56"/>
    <p:sldId id="351" r:id="rId57"/>
    <p:sldId id="280" r:id="rId5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09" autoAdjust="0"/>
    <p:restoredTop sz="94834" autoAdjust="0"/>
  </p:normalViewPr>
  <p:slideViewPr>
    <p:cSldViewPr>
      <p:cViewPr varScale="1">
        <p:scale>
          <a:sx n="94" d="100"/>
          <a:sy n="94" d="100"/>
        </p:scale>
        <p:origin x="-11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5" Type="http://schemas.microsoft.com/office/2011/relationships/chartStyle" Target="style1.xml"/><Relationship Id="rId4" Type="http://schemas.microsoft.com/office/2011/relationships/chartColorStyle" Target="colors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9398415964334372E-2"/>
          <c:y val="0.13116417701470373"/>
          <c:w val="0.90103880465091701"/>
          <c:h val="0.69591574400831957"/>
        </c:manualLayout>
      </c:layout>
      <c:barChart>
        <c:barDir val="col"/>
        <c:grouping val="clustered"/>
        <c:varyColors val="0"/>
        <c:ser>
          <c:idx val="0"/>
          <c:order val="1"/>
          <c:tx>
            <c:strRef>
              <c:f>Report5_Data!$E$2:$E$59</c:f>
              <c:strCache>
                <c:ptCount val="58"/>
                <c:pt idx="0">
                  <c:v>8,000</c:v>
                </c:pt>
                <c:pt idx="1">
                  <c:v>8,000</c:v>
                </c:pt>
                <c:pt idx="2">
                  <c:v>8,000</c:v>
                </c:pt>
                <c:pt idx="3">
                  <c:v>8,000</c:v>
                </c:pt>
                <c:pt idx="4">
                  <c:v>0</c:v>
                </c:pt>
                <c:pt idx="5">
                  <c:v>0</c:v>
                </c:pt>
                <c:pt idx="6">
                  <c:v>0</c:v>
                </c:pt>
                <c:pt idx="7">
                  <c:v>0</c:v>
                </c:pt>
                <c:pt idx="8">
                  <c:v>8,000</c:v>
                </c:pt>
                <c:pt idx="9">
                  <c:v>8,000</c:v>
                </c:pt>
                <c:pt idx="10">
                  <c:v>8,000</c:v>
                </c:pt>
                <c:pt idx="11">
                  <c:v>8,000</c:v>
                </c:pt>
                <c:pt idx="12">
                  <c:v>0</c:v>
                </c:pt>
                <c:pt idx="13">
                  <c:v>0</c:v>
                </c:pt>
                <c:pt idx="14">
                  <c:v>0</c:v>
                </c:pt>
                <c:pt idx="15">
                  <c:v>0</c:v>
                </c:pt>
                <c:pt idx="16">
                  <c:v>0</c:v>
                </c:pt>
                <c:pt idx="17">
                  <c:v>8,000</c:v>
                </c:pt>
                <c:pt idx="18">
                  <c:v>8,000</c:v>
                </c:pt>
                <c:pt idx="19">
                  <c:v>8,000</c:v>
                </c:pt>
                <c:pt idx="20">
                  <c:v>8,000</c:v>
                </c:pt>
                <c:pt idx="21">
                  <c:v>0</c:v>
                </c:pt>
                <c:pt idx="22">
                  <c:v>0</c:v>
                </c:pt>
                <c:pt idx="23">
                  <c:v>0</c:v>
                </c:pt>
                <c:pt idx="24">
                  <c:v>0</c:v>
                </c:pt>
                <c:pt idx="25">
                  <c:v>8,000</c:v>
                </c:pt>
                <c:pt idx="26">
                  <c:v>8,000</c:v>
                </c:pt>
                <c:pt idx="27">
                  <c:v>8,000</c:v>
                </c:pt>
                <c:pt idx="28">
                  <c:v>8,000</c:v>
                </c:pt>
                <c:pt idx="29">
                  <c:v>8,000</c:v>
                </c:pt>
                <c:pt idx="30">
                  <c:v>0</c:v>
                </c:pt>
                <c:pt idx="31">
                  <c:v>0</c:v>
                </c:pt>
                <c:pt idx="32">
                  <c:v>0</c:v>
                </c:pt>
                <c:pt idx="33">
                  <c:v>0</c:v>
                </c:pt>
                <c:pt idx="34">
                  <c:v>8,000</c:v>
                </c:pt>
                <c:pt idx="35">
                  <c:v>8,000</c:v>
                </c:pt>
                <c:pt idx="36">
                  <c:v>8,000</c:v>
                </c:pt>
                <c:pt idx="37">
                  <c:v>8,000</c:v>
                </c:pt>
                <c:pt idx="38">
                  <c:v>0</c:v>
                </c:pt>
                <c:pt idx="39">
                  <c:v>0</c:v>
                </c:pt>
                <c:pt idx="40">
                  <c:v>0</c:v>
                </c:pt>
                <c:pt idx="41">
                  <c:v>0</c:v>
                </c:pt>
                <c:pt idx="42">
                  <c:v>0</c:v>
                </c:pt>
                <c:pt idx="43">
                  <c:v>8,000</c:v>
                </c:pt>
                <c:pt idx="44">
                  <c:v>8,000</c:v>
                </c:pt>
                <c:pt idx="45">
                  <c:v>8,000</c:v>
                </c:pt>
                <c:pt idx="46">
                  <c:v>8,000</c:v>
                </c:pt>
                <c:pt idx="47">
                  <c:v>0</c:v>
                </c:pt>
                <c:pt idx="48">
                  <c:v>0</c:v>
                </c:pt>
                <c:pt idx="49">
                  <c:v>0</c:v>
                </c:pt>
                <c:pt idx="50">
                  <c:v>0</c:v>
                </c:pt>
                <c:pt idx="51">
                  <c:v>0</c:v>
                </c:pt>
                <c:pt idx="52">
                  <c:v>8,000</c:v>
                </c:pt>
                <c:pt idx="53">
                  <c:v>8,000</c:v>
                </c:pt>
                <c:pt idx="54">
                  <c:v>8,000</c:v>
                </c:pt>
                <c:pt idx="55">
                  <c:v>8,000</c:v>
                </c:pt>
                <c:pt idx="56">
                  <c:v>0</c:v>
                </c:pt>
                <c:pt idx="57">
                  <c:v>0</c:v>
                </c:pt>
              </c:strCache>
            </c:strRef>
          </c:tx>
          <c:spPr>
            <a:solidFill>
              <a:srgbClr val="E7E6E6"/>
            </a:solidFill>
            <a:ln w="28575">
              <a:noFill/>
            </a:ln>
            <a:effectLst/>
          </c:spPr>
          <c:invertIfNegative val="0"/>
          <c:cat>
            <c:strRef>
              <c:f>[1]Report5_Data!$C$2:$C$58</c:f>
              <c:strCache>
                <c:ptCount val="57"/>
                <c:pt idx="0">
                  <c:v>                    Nov 19</c:v>
                </c:pt>
                <c:pt idx="4">
                  <c:v>                    Dec 19</c:v>
                </c:pt>
                <c:pt idx="8">
                  <c:v>                    Jan 20</c:v>
                </c:pt>
                <c:pt idx="12">
                  <c:v>                      Feb 20</c:v>
                </c:pt>
                <c:pt idx="17">
                  <c:v>                    Mar 20</c:v>
                </c:pt>
                <c:pt idx="21">
                  <c:v>                     Apr 20</c:v>
                </c:pt>
                <c:pt idx="25">
                  <c:v>                    May 20</c:v>
                </c:pt>
                <c:pt idx="30">
                  <c:v>                   Jun 20</c:v>
                </c:pt>
                <c:pt idx="34">
                  <c:v>                 Jul 20</c:v>
                </c:pt>
                <c:pt idx="38">
                  <c:v>                 Aug 20</c:v>
                </c:pt>
                <c:pt idx="43">
                  <c:v>                 Sep 20</c:v>
                </c:pt>
                <c:pt idx="47">
                  <c:v>                 Oct 20</c:v>
                </c:pt>
                <c:pt idx="52">
                  <c:v>                 Nov 20</c:v>
                </c:pt>
                <c:pt idx="56">
                  <c:v> Dec</c:v>
                </c:pt>
              </c:strCache>
            </c:strRef>
          </c:cat>
          <c:val>
            <c:numRef>
              <c:f>Report5_Data!$E$2:$E$59</c:f>
              <c:numCache>
                <c:formatCode>#,##0</c:formatCode>
                <c:ptCount val="58"/>
                <c:pt idx="0">
                  <c:v>8000</c:v>
                </c:pt>
                <c:pt idx="1">
                  <c:v>8000</c:v>
                </c:pt>
                <c:pt idx="2">
                  <c:v>8000</c:v>
                </c:pt>
                <c:pt idx="3">
                  <c:v>8000</c:v>
                </c:pt>
                <c:pt idx="4">
                  <c:v>0</c:v>
                </c:pt>
                <c:pt idx="5">
                  <c:v>0</c:v>
                </c:pt>
                <c:pt idx="6">
                  <c:v>0</c:v>
                </c:pt>
                <c:pt idx="7">
                  <c:v>0</c:v>
                </c:pt>
                <c:pt idx="8">
                  <c:v>8000</c:v>
                </c:pt>
                <c:pt idx="9">
                  <c:v>8000</c:v>
                </c:pt>
                <c:pt idx="10">
                  <c:v>8000</c:v>
                </c:pt>
                <c:pt idx="11">
                  <c:v>8000</c:v>
                </c:pt>
                <c:pt idx="12">
                  <c:v>0</c:v>
                </c:pt>
                <c:pt idx="13">
                  <c:v>0</c:v>
                </c:pt>
                <c:pt idx="14">
                  <c:v>0</c:v>
                </c:pt>
                <c:pt idx="15">
                  <c:v>0</c:v>
                </c:pt>
                <c:pt idx="16">
                  <c:v>0</c:v>
                </c:pt>
                <c:pt idx="17">
                  <c:v>8000</c:v>
                </c:pt>
                <c:pt idx="18">
                  <c:v>8000</c:v>
                </c:pt>
                <c:pt idx="19">
                  <c:v>8000</c:v>
                </c:pt>
                <c:pt idx="20">
                  <c:v>8000</c:v>
                </c:pt>
                <c:pt idx="21">
                  <c:v>0</c:v>
                </c:pt>
                <c:pt idx="22">
                  <c:v>0</c:v>
                </c:pt>
                <c:pt idx="23">
                  <c:v>0</c:v>
                </c:pt>
                <c:pt idx="24">
                  <c:v>0</c:v>
                </c:pt>
                <c:pt idx="25">
                  <c:v>8000</c:v>
                </c:pt>
                <c:pt idx="26">
                  <c:v>8000</c:v>
                </c:pt>
                <c:pt idx="27">
                  <c:v>8000</c:v>
                </c:pt>
                <c:pt idx="28">
                  <c:v>8000</c:v>
                </c:pt>
                <c:pt idx="29">
                  <c:v>8000</c:v>
                </c:pt>
                <c:pt idx="30">
                  <c:v>0</c:v>
                </c:pt>
                <c:pt idx="31">
                  <c:v>0</c:v>
                </c:pt>
                <c:pt idx="32">
                  <c:v>0</c:v>
                </c:pt>
                <c:pt idx="33">
                  <c:v>0</c:v>
                </c:pt>
                <c:pt idx="34">
                  <c:v>8000</c:v>
                </c:pt>
                <c:pt idx="35">
                  <c:v>8000</c:v>
                </c:pt>
                <c:pt idx="36">
                  <c:v>8000</c:v>
                </c:pt>
                <c:pt idx="37">
                  <c:v>8000</c:v>
                </c:pt>
                <c:pt idx="38">
                  <c:v>0</c:v>
                </c:pt>
                <c:pt idx="39">
                  <c:v>0</c:v>
                </c:pt>
                <c:pt idx="40">
                  <c:v>0</c:v>
                </c:pt>
                <c:pt idx="41">
                  <c:v>0</c:v>
                </c:pt>
                <c:pt idx="42">
                  <c:v>0</c:v>
                </c:pt>
                <c:pt idx="43">
                  <c:v>8000</c:v>
                </c:pt>
                <c:pt idx="44">
                  <c:v>8000</c:v>
                </c:pt>
                <c:pt idx="45">
                  <c:v>8000</c:v>
                </c:pt>
                <c:pt idx="46">
                  <c:v>8000</c:v>
                </c:pt>
                <c:pt idx="47">
                  <c:v>0</c:v>
                </c:pt>
                <c:pt idx="48">
                  <c:v>0</c:v>
                </c:pt>
                <c:pt idx="49">
                  <c:v>0</c:v>
                </c:pt>
                <c:pt idx="50">
                  <c:v>0</c:v>
                </c:pt>
                <c:pt idx="51">
                  <c:v>0</c:v>
                </c:pt>
                <c:pt idx="52">
                  <c:v>8000</c:v>
                </c:pt>
                <c:pt idx="53">
                  <c:v>8000</c:v>
                </c:pt>
                <c:pt idx="54">
                  <c:v>8000</c:v>
                </c:pt>
                <c:pt idx="55">
                  <c:v>8000</c:v>
                </c:pt>
                <c:pt idx="56">
                  <c:v>0</c:v>
                </c:pt>
                <c:pt idx="57">
                  <c:v>0</c:v>
                </c:pt>
              </c:numCache>
            </c:numRef>
          </c:val>
          <c:extLst xmlns:c16r2="http://schemas.microsoft.com/office/drawing/2015/06/chart">
            <c:ext xmlns:c16="http://schemas.microsoft.com/office/drawing/2014/chart" uri="{C3380CC4-5D6E-409C-BE32-E72D297353CC}">
              <c16:uniqueId val="{00000000-32C9-4ABF-A168-B8F7AD2CC8EC}"/>
            </c:ext>
          </c:extLst>
        </c:ser>
        <c:dLbls>
          <c:showLegendKey val="0"/>
          <c:showVal val="0"/>
          <c:showCatName val="0"/>
          <c:showSerName val="0"/>
          <c:showPercent val="0"/>
          <c:showBubbleSize val="0"/>
        </c:dLbls>
        <c:gapWidth val="0"/>
        <c:overlap val="100"/>
        <c:axId val="82612992"/>
        <c:axId val="82614912"/>
      </c:barChart>
      <c:lineChart>
        <c:grouping val="standard"/>
        <c:varyColors val="0"/>
        <c:ser>
          <c:idx val="1"/>
          <c:order val="0"/>
          <c:spPr>
            <a:ln w="28575" cap="rnd">
              <a:solidFill>
                <a:srgbClr val="00B050"/>
              </a:solidFill>
              <a:round/>
            </a:ln>
            <a:effectLst/>
          </c:spPr>
          <c:marker>
            <c:symbol val="none"/>
          </c:marker>
          <c:cat>
            <c:numRef>
              <c:f>[1]Report5_Data!$A$2:$A$58</c:f>
              <c:numCache>
                <c:formatCode>General</c:formatCode>
                <c:ptCount val="57"/>
                <c:pt idx="0">
                  <c:v>43778</c:v>
                </c:pt>
                <c:pt idx="1">
                  <c:v>43785</c:v>
                </c:pt>
                <c:pt idx="2">
                  <c:v>43792</c:v>
                </c:pt>
                <c:pt idx="3">
                  <c:v>43799</c:v>
                </c:pt>
                <c:pt idx="4">
                  <c:v>43806</c:v>
                </c:pt>
                <c:pt idx="5">
                  <c:v>43813</c:v>
                </c:pt>
                <c:pt idx="6">
                  <c:v>43820</c:v>
                </c:pt>
                <c:pt idx="7">
                  <c:v>43827</c:v>
                </c:pt>
                <c:pt idx="8">
                  <c:v>43834</c:v>
                </c:pt>
                <c:pt idx="9">
                  <c:v>43841</c:v>
                </c:pt>
                <c:pt idx="10">
                  <c:v>43848</c:v>
                </c:pt>
                <c:pt idx="11">
                  <c:v>43855</c:v>
                </c:pt>
                <c:pt idx="12">
                  <c:v>43862</c:v>
                </c:pt>
                <c:pt idx="13">
                  <c:v>43869</c:v>
                </c:pt>
                <c:pt idx="14">
                  <c:v>43876</c:v>
                </c:pt>
                <c:pt idx="15">
                  <c:v>43883</c:v>
                </c:pt>
                <c:pt idx="16">
                  <c:v>43890</c:v>
                </c:pt>
                <c:pt idx="17">
                  <c:v>43897</c:v>
                </c:pt>
                <c:pt idx="18">
                  <c:v>43904</c:v>
                </c:pt>
                <c:pt idx="19">
                  <c:v>43911</c:v>
                </c:pt>
                <c:pt idx="20">
                  <c:v>43918</c:v>
                </c:pt>
                <c:pt idx="21">
                  <c:v>43925</c:v>
                </c:pt>
                <c:pt idx="22">
                  <c:v>43932</c:v>
                </c:pt>
                <c:pt idx="23">
                  <c:v>43939</c:v>
                </c:pt>
                <c:pt idx="24">
                  <c:v>43946</c:v>
                </c:pt>
                <c:pt idx="25">
                  <c:v>43953</c:v>
                </c:pt>
                <c:pt idx="26">
                  <c:v>43960</c:v>
                </c:pt>
                <c:pt idx="27">
                  <c:v>43967</c:v>
                </c:pt>
                <c:pt idx="28">
                  <c:v>43974</c:v>
                </c:pt>
                <c:pt idx="29">
                  <c:v>43981</c:v>
                </c:pt>
                <c:pt idx="30">
                  <c:v>43988</c:v>
                </c:pt>
                <c:pt idx="31">
                  <c:v>43995</c:v>
                </c:pt>
                <c:pt idx="32">
                  <c:v>44002</c:v>
                </c:pt>
                <c:pt idx="33">
                  <c:v>44009</c:v>
                </c:pt>
                <c:pt idx="34">
                  <c:v>44016</c:v>
                </c:pt>
                <c:pt idx="35">
                  <c:v>44023</c:v>
                </c:pt>
                <c:pt idx="36">
                  <c:v>44030</c:v>
                </c:pt>
                <c:pt idx="37">
                  <c:v>44037</c:v>
                </c:pt>
                <c:pt idx="38">
                  <c:v>44044</c:v>
                </c:pt>
                <c:pt idx="39">
                  <c:v>44051</c:v>
                </c:pt>
                <c:pt idx="40">
                  <c:v>44058</c:v>
                </c:pt>
                <c:pt idx="41">
                  <c:v>44065</c:v>
                </c:pt>
                <c:pt idx="42">
                  <c:v>44072</c:v>
                </c:pt>
                <c:pt idx="43">
                  <c:v>44079</c:v>
                </c:pt>
                <c:pt idx="44">
                  <c:v>44086</c:v>
                </c:pt>
                <c:pt idx="45">
                  <c:v>44093</c:v>
                </c:pt>
                <c:pt idx="46">
                  <c:v>44100</c:v>
                </c:pt>
                <c:pt idx="47">
                  <c:v>44107</c:v>
                </c:pt>
                <c:pt idx="48">
                  <c:v>44114</c:v>
                </c:pt>
                <c:pt idx="49">
                  <c:v>44121</c:v>
                </c:pt>
                <c:pt idx="50">
                  <c:v>44128</c:v>
                </c:pt>
                <c:pt idx="51">
                  <c:v>44135</c:v>
                </c:pt>
                <c:pt idx="52">
                  <c:v>44142</c:v>
                </c:pt>
                <c:pt idx="53">
                  <c:v>44149</c:v>
                </c:pt>
                <c:pt idx="54">
                  <c:v>44156</c:v>
                </c:pt>
                <c:pt idx="55">
                  <c:v>44163</c:v>
                </c:pt>
                <c:pt idx="56">
                  <c:v>44170</c:v>
                </c:pt>
              </c:numCache>
            </c:numRef>
          </c:cat>
          <c:val>
            <c:numRef>
              <c:f>Report5_Data!$F$2:$F$59</c:f>
              <c:numCache>
                <c:formatCode>General</c:formatCode>
                <c:ptCount val="58"/>
                <c:pt idx="0">
                  <c:v>6502</c:v>
                </c:pt>
                <c:pt idx="1">
                  <c:v>5156</c:v>
                </c:pt>
                <c:pt idx="2">
                  <c:v>5400</c:v>
                </c:pt>
                <c:pt idx="3">
                  <c:v>5500</c:v>
                </c:pt>
                <c:pt idx="4">
                  <c:v>4689</c:v>
                </c:pt>
                <c:pt idx="5">
                  <c:v>6260</c:v>
                </c:pt>
                <c:pt idx="6">
                  <c:v>3680</c:v>
                </c:pt>
                <c:pt idx="7">
                  <c:v>5427</c:v>
                </c:pt>
                <c:pt idx="8">
                  <c:v>5672</c:v>
                </c:pt>
                <c:pt idx="9">
                  <c:v>5376</c:v>
                </c:pt>
                <c:pt idx="10">
                  <c:v>4610</c:v>
                </c:pt>
                <c:pt idx="11">
                  <c:v>4635</c:v>
                </c:pt>
                <c:pt idx="12">
                  <c:v>5641</c:v>
                </c:pt>
                <c:pt idx="13">
                  <c:v>5801</c:v>
                </c:pt>
                <c:pt idx="14">
                  <c:v>7660</c:v>
                </c:pt>
                <c:pt idx="15">
                  <c:v>5710</c:v>
                </c:pt>
                <c:pt idx="16">
                  <c:v>5261</c:v>
                </c:pt>
                <c:pt idx="17">
                  <c:v>7242</c:v>
                </c:pt>
                <c:pt idx="18">
                  <c:v>4408</c:v>
                </c:pt>
                <c:pt idx="19">
                  <c:v>5541</c:v>
                </c:pt>
                <c:pt idx="20">
                  <c:v>3391</c:v>
                </c:pt>
                <c:pt idx="21">
                  <c:v>3381</c:v>
                </c:pt>
                <c:pt idx="22">
                  <c:v>2786</c:v>
                </c:pt>
                <c:pt idx="23">
                  <c:v>2725</c:v>
                </c:pt>
                <c:pt idx="24">
                  <c:v>2812</c:v>
                </c:pt>
                <c:pt idx="25">
                  <c:v>2123</c:v>
                </c:pt>
                <c:pt idx="26">
                  <c:v>3180</c:v>
                </c:pt>
                <c:pt idx="27">
                  <c:v>2274</c:v>
                </c:pt>
                <c:pt idx="28">
                  <c:v>3659</c:v>
                </c:pt>
                <c:pt idx="29">
                  <c:v>4401</c:v>
                </c:pt>
                <c:pt idx="30">
                  <c:v>4378</c:v>
                </c:pt>
                <c:pt idx="31">
                  <c:v>5978</c:v>
                </c:pt>
                <c:pt idx="32">
                  <c:v>5013</c:v>
                </c:pt>
                <c:pt idx="33">
                  <c:v>5317</c:v>
                </c:pt>
                <c:pt idx="34">
                  <c:v>3457</c:v>
                </c:pt>
                <c:pt idx="35">
                  <c:v>4660</c:v>
                </c:pt>
                <c:pt idx="36">
                  <c:v>4172</c:v>
                </c:pt>
                <c:pt idx="37">
                  <c:v>5148</c:v>
                </c:pt>
                <c:pt idx="38">
                  <c:v>5562</c:v>
                </c:pt>
                <c:pt idx="39">
                  <c:v>5653</c:v>
                </c:pt>
                <c:pt idx="40">
                  <c:v>3580</c:v>
                </c:pt>
                <c:pt idx="41">
                  <c:v>4613</c:v>
                </c:pt>
                <c:pt idx="42">
                  <c:v>5016</c:v>
                </c:pt>
                <c:pt idx="43">
                  <c:v>5959</c:v>
                </c:pt>
                <c:pt idx="44">
                  <c:v>4715</c:v>
                </c:pt>
                <c:pt idx="45">
                  <c:v>4745</c:v>
                </c:pt>
                <c:pt idx="46">
                  <c:v>3489</c:v>
                </c:pt>
                <c:pt idx="47">
                  <c:v>4663</c:v>
                </c:pt>
                <c:pt idx="48">
                  <c:v>4917</c:v>
                </c:pt>
                <c:pt idx="49">
                  <c:v>4923</c:v>
                </c:pt>
                <c:pt idx="50">
                  <c:v>4470</c:v>
                </c:pt>
                <c:pt idx="51">
                  <c:v>5055</c:v>
                </c:pt>
                <c:pt idx="52">
                  <c:v>4516</c:v>
                </c:pt>
                <c:pt idx="53">
                  <c:v>3514</c:v>
                </c:pt>
                <c:pt idx="54">
                  <c:v>3741</c:v>
                </c:pt>
                <c:pt idx="55">
                  <c:v>3485</c:v>
                </c:pt>
                <c:pt idx="56">
                  <c:v>2827</c:v>
                </c:pt>
                <c:pt idx="57">
                  <c:v>4613</c:v>
                </c:pt>
              </c:numCache>
            </c:numRef>
          </c:val>
          <c:smooth val="0"/>
          <c:extLst xmlns:c16r2="http://schemas.microsoft.com/office/drawing/2015/06/chart">
            <c:ext xmlns:c16="http://schemas.microsoft.com/office/drawing/2014/chart" uri="{C3380CC4-5D6E-409C-BE32-E72D297353CC}">
              <c16:uniqueId val="{00000001-32C9-4ABF-A168-B8F7AD2CC8EC}"/>
            </c:ext>
          </c:extLst>
        </c:ser>
        <c:dLbls>
          <c:showLegendKey val="0"/>
          <c:showVal val="0"/>
          <c:showCatName val="0"/>
          <c:showSerName val="0"/>
          <c:showPercent val="0"/>
          <c:showBubbleSize val="0"/>
        </c:dLbls>
        <c:marker val="1"/>
        <c:smooth val="0"/>
        <c:axId val="82612992"/>
        <c:axId val="82614912"/>
      </c:lineChart>
      <c:catAx>
        <c:axId val="826129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1">
                    <a:solidFill>
                      <a:schemeClr val="tx1"/>
                    </a:solidFill>
                  </a:rPr>
                  <a:t>Week</a:t>
                </a:r>
                <a:r>
                  <a:rPr lang="en-US" b="1" baseline="0">
                    <a:solidFill>
                      <a:schemeClr val="tx1"/>
                    </a:solidFill>
                  </a:rPr>
                  <a:t> Ending</a:t>
                </a:r>
                <a:endParaRPr lang="en-US" b="1">
                  <a:solidFill>
                    <a:schemeClr val="tx1"/>
                  </a:solidFill>
                </a:endParaRPr>
              </a:p>
            </c:rich>
          </c:tx>
          <c:layout>
            <c:manualLayout>
              <c:xMode val="edge"/>
              <c:yMode val="edge"/>
              <c:x val="0.45579476858227863"/>
              <c:y val="0.90837764268716203"/>
            </c:manualLayout>
          </c:layout>
          <c:overlay val="0"/>
          <c:spPr>
            <a:noFill/>
            <a:ln>
              <a:solidFill>
                <a:sysClr val="window" lastClr="FFFFFF"/>
              </a:solidFill>
            </a:ln>
            <a:effectLst/>
          </c:spPr>
        </c:title>
        <c:numFmt formatCode="General" sourceLinked="1"/>
        <c:majorTickMark val="out"/>
        <c:minorTickMark val="none"/>
        <c:tickLblPos val="nextTo"/>
        <c:spPr>
          <a:noFill/>
          <a:ln w="9525" cap="flat" cmpd="sng" algn="ctr">
            <a:solidFill>
              <a:srgbClr val="44546A"/>
            </a:solidFill>
            <a:round/>
          </a:ln>
          <a:effectLst/>
        </c:spPr>
        <c:txPr>
          <a:bodyPr rot="-60000000" spcFirstLastPara="1" vertOverflow="ellipsis" vert="horz" wrap="square" anchor="ctr" anchorCtr="0"/>
          <a:lstStyle/>
          <a:p>
            <a:pPr>
              <a:defRPr sz="550" b="0" i="0" u="none" strike="noStrike" kern="1200" baseline="0">
                <a:solidFill>
                  <a:schemeClr val="tx1"/>
                </a:solidFill>
                <a:latin typeface="+mn-lt"/>
                <a:ea typeface="+mn-ea"/>
                <a:cs typeface="+mn-cs"/>
              </a:defRPr>
            </a:pPr>
            <a:endParaRPr lang="en-US"/>
          </a:p>
        </c:txPr>
        <c:crossAx val="82614912"/>
        <c:crosses val="autoZero"/>
        <c:auto val="1"/>
        <c:lblAlgn val="ctr"/>
        <c:lblOffset val="100"/>
        <c:noMultiLvlLbl val="0"/>
      </c:catAx>
      <c:valAx>
        <c:axId val="82614912"/>
        <c:scaling>
          <c:orientation val="minMax"/>
          <c:max val="80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82612992"/>
        <c:crosses val="autoZero"/>
        <c:crossBetween val="between"/>
      </c:valAx>
      <c:spPr>
        <a:noFill/>
        <a:ln>
          <a:solidFill>
            <a:sysClr val="windowText" lastClr="000000"/>
          </a:solid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a:solidFill>
                  <a:schemeClr val="tx1"/>
                </a:solidFill>
              </a:defRPr>
            </a:pPr>
            <a:r>
              <a:rPr lang="en-US" sz="1000">
                <a:solidFill>
                  <a:schemeClr val="tx1"/>
                </a:solidFill>
              </a:rPr>
              <a:t>Note: 43% of records have been </a:t>
            </a:r>
            <a:br>
              <a:rPr lang="en-US" sz="1000">
                <a:solidFill>
                  <a:schemeClr val="tx1"/>
                </a:solidFill>
              </a:rPr>
            </a:br>
            <a:r>
              <a:rPr lang="en-US" sz="1000">
                <a:solidFill>
                  <a:schemeClr val="tx1"/>
                </a:solidFill>
              </a:rPr>
              <a:t>excluded because they do not </a:t>
            </a:r>
            <a:br>
              <a:rPr lang="en-US" sz="1000">
                <a:solidFill>
                  <a:schemeClr val="tx1"/>
                </a:solidFill>
              </a:rPr>
            </a:br>
            <a:r>
              <a:rPr lang="en-US" sz="1000">
                <a:solidFill>
                  <a:schemeClr val="tx1"/>
                </a:solidFill>
              </a:rPr>
              <a:t>include a degree level.  As a result, </a:t>
            </a:r>
          </a:p>
          <a:p>
            <a:pPr algn="l">
              <a:defRPr>
                <a:solidFill>
                  <a:schemeClr val="tx1"/>
                </a:solidFill>
              </a:defRPr>
            </a:pPr>
            <a:r>
              <a:rPr lang="en-US" sz="1000">
                <a:solidFill>
                  <a:schemeClr val="tx1"/>
                </a:solidFill>
              </a:rPr>
              <a:t>the chart below may not be</a:t>
            </a:r>
          </a:p>
          <a:p>
            <a:pPr algn="l">
              <a:defRPr>
                <a:solidFill>
                  <a:schemeClr val="tx1"/>
                </a:solidFill>
              </a:defRPr>
            </a:pPr>
            <a:r>
              <a:rPr lang="en-US" sz="1000">
                <a:solidFill>
                  <a:schemeClr val="tx1"/>
                </a:solidFill>
              </a:rPr>
              <a:t>representative of the full sample.</a:t>
            </a:r>
          </a:p>
        </c:rich>
      </c:tx>
      <c:layout>
        <c:manualLayout>
          <c:xMode val="edge"/>
          <c:yMode val="edge"/>
          <c:x val="0.65170082335598456"/>
          <c:y val="1.4366593845758438E-2"/>
        </c:manualLayout>
      </c:layout>
      <c:overlay val="0"/>
      <c:spPr>
        <a:solidFill>
          <a:schemeClr val="bg1"/>
        </a:solidFill>
        <a:ln>
          <a:solidFill>
            <a:schemeClr val="tx1"/>
          </a:solidFill>
        </a:ln>
      </c:spPr>
    </c:title>
    <c:autoTitleDeleted val="0"/>
    <c:plotArea>
      <c:layout>
        <c:manualLayout>
          <c:layoutTarget val="inner"/>
          <c:xMode val="edge"/>
          <c:yMode val="edge"/>
          <c:x val="0.26303185560709019"/>
          <c:y val="0.21069752414945242"/>
          <c:w val="0.59549653039945338"/>
          <c:h val="0.74944049469951868"/>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xmlns:c16r2="http://schemas.microsoft.com/office/drawing/2015/06/chart">
              <c:ext xmlns:c16="http://schemas.microsoft.com/office/drawing/2014/chart" uri="{C3380CC4-5D6E-409C-BE32-E72D297353CC}">
                <c16:uniqueId val="{00000001-E05F-4098-A805-013FF88D0ABF}"/>
              </c:ext>
            </c:extLst>
          </c:dPt>
          <c:dPt>
            <c:idx val="1"/>
            <c:bubble3D val="0"/>
            <c:spPr>
              <a:solidFill>
                <a:srgbClr val="B03118"/>
              </a:solidFill>
              <a:ln>
                <a:solidFill>
                  <a:schemeClr val="bg1"/>
                </a:solidFill>
              </a:ln>
            </c:spPr>
            <c:extLst xmlns:c16r2="http://schemas.microsoft.com/office/drawing/2015/06/chart">
              <c:ext xmlns:c16="http://schemas.microsoft.com/office/drawing/2014/chart" uri="{C3380CC4-5D6E-409C-BE32-E72D297353CC}">
                <c16:uniqueId val="{00000003-E05F-4098-A805-013FF88D0ABF}"/>
              </c:ext>
            </c:extLst>
          </c:dPt>
          <c:dPt>
            <c:idx val="2"/>
            <c:bubble3D val="0"/>
            <c:spPr>
              <a:solidFill>
                <a:srgbClr val="9148C8"/>
              </a:solidFill>
              <a:ln>
                <a:solidFill>
                  <a:schemeClr val="bg1"/>
                </a:solidFill>
              </a:ln>
            </c:spPr>
            <c:extLst xmlns:c16r2="http://schemas.microsoft.com/office/drawing/2015/06/chart">
              <c:ext xmlns:c16="http://schemas.microsoft.com/office/drawing/2014/chart" uri="{C3380CC4-5D6E-409C-BE32-E72D297353CC}">
                <c16:uniqueId val="{00000005-E05F-4098-A805-013FF88D0ABF}"/>
              </c:ext>
            </c:extLst>
          </c:dPt>
          <c:dPt>
            <c:idx val="3"/>
            <c:bubble3D val="0"/>
            <c:spPr>
              <a:solidFill>
                <a:srgbClr val="4FB76F"/>
              </a:solidFill>
              <a:ln>
                <a:solidFill>
                  <a:schemeClr val="bg1"/>
                </a:solidFill>
              </a:ln>
            </c:spPr>
            <c:extLst xmlns:c16r2="http://schemas.microsoft.com/office/drawing/2015/06/chart">
              <c:ext xmlns:c16="http://schemas.microsoft.com/office/drawing/2014/chart" uri="{C3380CC4-5D6E-409C-BE32-E72D297353CC}">
                <c16:uniqueId val="{00000007-E05F-4098-A805-013FF88D0ABF}"/>
              </c:ext>
            </c:extLst>
          </c:dPt>
          <c:dPt>
            <c:idx val="5"/>
            <c:bubble3D val="0"/>
            <c:spPr>
              <a:solidFill>
                <a:schemeClr val="accent6"/>
              </a:solidFill>
              <a:ln>
                <a:solidFill>
                  <a:schemeClr val="bg1"/>
                </a:solidFill>
              </a:ln>
            </c:spPr>
            <c:extLst xmlns:c16r2="http://schemas.microsoft.com/office/drawing/2015/06/chart">
              <c:ext xmlns:c16="http://schemas.microsoft.com/office/drawing/2014/chart" uri="{C3380CC4-5D6E-409C-BE32-E72D297353CC}">
                <c16:uniqueId val="{00000009-E05F-4098-A805-013FF88D0ABF}"/>
              </c:ext>
            </c:extLst>
          </c:dPt>
          <c:dLbls>
            <c:dLbl>
              <c:idx val="0"/>
              <c:layout>
                <c:manualLayout>
                  <c:x val="-0.22519631107755367"/>
                  <c:y val="6.5643511537755606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05F-4098-A805-013FF88D0ABF}"/>
                </c:ext>
              </c:extLst>
            </c:dLbl>
            <c:dLbl>
              <c:idx val="1"/>
              <c:layout>
                <c:manualLayout>
                  <c:x val="0.21692697659367927"/>
                  <c:y val="-0.15428748934383354"/>
                </c:manualLayout>
              </c:layout>
              <c:tx>
                <c:rich>
                  <a:bodyPr/>
                  <a:lstStyle/>
                  <a:p>
                    <a:r>
                      <a:rPr lang="en-US"/>
                      <a:t>Bachelor's</a:t>
                    </a:r>
                    <a:r>
                      <a:rPr lang="en-US" baseline="0"/>
                      <a:t> Degree</a:t>
                    </a:r>
                    <a:r>
                      <a:rPr lang="en-US"/>
                      <a:t>
40%</a:t>
                    </a:r>
                  </a:p>
                </c:rich>
              </c:tx>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05F-4098-A805-013FF88D0ABF}"/>
                </c:ext>
              </c:extLst>
            </c:dLbl>
            <c:dLbl>
              <c:idx val="2"/>
              <c:layout>
                <c:manualLayout>
                  <c:x val="-3.9185632617840617E-2"/>
                  <c:y val="5.3623368090686463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E05F-4098-A805-013FF88D0ABF}"/>
                </c:ext>
              </c:extLst>
            </c:dLbl>
            <c:dLbl>
              <c:idx val="3"/>
              <c:layout>
                <c:manualLayout>
                  <c:x val="-2.8446230180131551E-2"/>
                  <c:y val="-2.3108496516723167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E05F-4098-A805-013FF88D0ABF}"/>
                </c:ext>
              </c:extLst>
            </c:dLbl>
            <c:dLbl>
              <c:idx val="4"/>
              <c:layout>
                <c:manualLayout>
                  <c:x val="2.4977348721820732E-2"/>
                  <c:y val="-2.7893816618008771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E05F-4098-A805-013FF88D0ABF}"/>
                </c:ext>
              </c:extLst>
            </c:dLbl>
            <c:dLbl>
              <c:idx val="5"/>
              <c:layout>
                <c:manualLayout>
                  <c:x val="0.11839697263869414"/>
                  <c:y val="1.2217713399348774E-2"/>
                </c:manualLayout>
              </c:layou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E05F-4098-A805-013FF88D0ABF}"/>
                </c:ext>
              </c:extLst>
            </c:dLbl>
            <c:spPr>
              <a:noFill/>
              <a:ln>
                <a:noFill/>
              </a:ln>
              <a:effectLst/>
            </c:spPr>
            <c:txPr>
              <a:bodyPr/>
              <a:lstStyle/>
              <a:p>
                <a:pPr>
                  <a:defRPr sz="1100"/>
                </a:pPr>
                <a:endParaRPr lang="en-US"/>
              </a:p>
            </c:tx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Report2_Data!$A$2:$A$6</c:f>
              <c:strCache>
                <c:ptCount val="5"/>
                <c:pt idx="0">
                  <c:v>High school or vocational training</c:v>
                </c:pt>
                <c:pt idx="1">
                  <c:v>Bachelor's degree</c:v>
                </c:pt>
                <c:pt idx="2">
                  <c:v>Associate's degree</c:v>
                </c:pt>
                <c:pt idx="3">
                  <c:v>Master's degree</c:v>
                </c:pt>
                <c:pt idx="4">
                  <c:v>Doctoral degree</c:v>
                </c:pt>
              </c:strCache>
            </c:strRef>
          </c:cat>
          <c:val>
            <c:numRef>
              <c:f>Report2_Data!$B$2:$B$6</c:f>
              <c:numCache>
                <c:formatCode>#,##0</c:formatCode>
                <c:ptCount val="5"/>
                <c:pt idx="0">
                  <c:v>12166</c:v>
                </c:pt>
                <c:pt idx="1">
                  <c:v>11152</c:v>
                </c:pt>
                <c:pt idx="2">
                  <c:v>1916</c:v>
                </c:pt>
                <c:pt idx="3">
                  <c:v>1409</c:v>
                </c:pt>
                <c:pt idx="4">
                  <c:v>631</c:v>
                </c:pt>
              </c:numCache>
            </c:numRef>
          </c:val>
          <c:extLst xmlns:c16r2="http://schemas.microsoft.com/office/drawing/2015/06/chart">
            <c:ext xmlns:c16="http://schemas.microsoft.com/office/drawing/2014/chart" uri="{C3380CC4-5D6E-409C-BE32-E72D297353CC}">
              <c16:uniqueId val="{0000000B-E05F-4098-A805-013FF88D0ABF}"/>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gradFill>
      <a:gsLst>
        <a:gs pos="0">
          <a:schemeClr val="accent1">
            <a:tint val="66000"/>
            <a:satMod val="160000"/>
          </a:schemeClr>
        </a:gs>
        <a:gs pos="51000">
          <a:schemeClr val="accent1">
            <a:tint val="44500"/>
            <a:satMod val="160000"/>
          </a:schemeClr>
        </a:gs>
        <a:gs pos="100000">
          <a:schemeClr val="accent1">
            <a:tint val="23500"/>
            <a:satMod val="160000"/>
          </a:schemeClr>
        </a:gs>
      </a:gsLst>
      <a:lin ang="5400000" scaled="0"/>
    </a:gradFill>
  </c:sp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0.72742</cdr:x>
      <cdr:y>0.90391</cdr:y>
    </cdr:from>
    <cdr:to>
      <cdr:x>1</cdr:x>
      <cdr:y>1</cdr:y>
    </cdr:to>
    <cdr:sp macro="" textlink="">
      <cdr:nvSpPr>
        <cdr:cNvPr id="2" name="TextBox 1">
          <a:extLst xmlns:a="http://schemas.openxmlformats.org/drawingml/2006/main">
            <a:ext uri="{FF2B5EF4-FFF2-40B4-BE49-F238E27FC236}">
              <a16:creationId xmlns:a16="http://schemas.microsoft.com/office/drawing/2014/main" xmlns="" id="{E460E6BC-C473-4386-84E9-248EFBE951C1}"/>
            </a:ext>
          </a:extLst>
        </cdr:cNvPr>
        <cdr:cNvSpPr txBox="1"/>
      </cdr:nvSpPr>
      <cdr:spPr>
        <a:xfrm xmlns:a="http://schemas.openxmlformats.org/drawingml/2006/main">
          <a:off x="5390985" y="2536467"/>
          <a:ext cx="2020132" cy="2696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a:t>Source: CT DOL Analysis of HWOL</a:t>
          </a:r>
        </a:p>
      </cdr:txBody>
    </cdr:sp>
  </cdr:relSizeAnchor>
</c:userShapes>
</file>

<file path=ppt/drawings/drawing2.xml><?xml version="1.0" encoding="utf-8"?>
<c:userShapes xmlns:c="http://schemas.openxmlformats.org/drawingml/2006/chart">
  <cdr:relSizeAnchor xmlns:cdr="http://schemas.openxmlformats.org/drawingml/2006/chartDrawing">
    <cdr:from>
      <cdr:x>0.29583</cdr:x>
      <cdr:y>0.95344</cdr:y>
    </cdr:from>
    <cdr:to>
      <cdr:x>1</cdr:x>
      <cdr:y>1</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170582" cy="480388"/>
          </a:xfrm>
          <a:prstGeom prst="rect">
            <a:avLst/>
          </a:prstGeom>
        </p:spPr>
        <p:txBody>
          <a:bodyPr vert="horz" lIns="95677" tIns="47838" rIns="95677" bIns="47838" rtlCol="0"/>
          <a:lstStyle>
            <a:lvl1pPr algn="l">
              <a:defRPr sz="1300"/>
            </a:lvl1pPr>
          </a:lstStyle>
          <a:p>
            <a:endParaRPr lang="en-US" dirty="0"/>
          </a:p>
        </p:txBody>
      </p:sp>
      <p:sp>
        <p:nvSpPr>
          <p:cNvPr id="3" name="Date Placeholder 2"/>
          <p:cNvSpPr>
            <a:spLocks noGrp="1"/>
          </p:cNvSpPr>
          <p:nvPr>
            <p:ph type="dt" sz="quarter" idx="1"/>
          </p:nvPr>
        </p:nvSpPr>
        <p:spPr>
          <a:xfrm>
            <a:off x="4142967" y="0"/>
            <a:ext cx="3170582" cy="480388"/>
          </a:xfrm>
          <a:prstGeom prst="rect">
            <a:avLst/>
          </a:prstGeom>
        </p:spPr>
        <p:txBody>
          <a:bodyPr vert="horz" lIns="95677" tIns="47838" rIns="95677" bIns="47838" rtlCol="0"/>
          <a:lstStyle>
            <a:lvl1pPr algn="r">
              <a:defRPr sz="1300"/>
            </a:lvl1pPr>
          </a:lstStyle>
          <a:p>
            <a:fld id="{9802C676-1F8D-4124-B0A0-D1F4D9F101AC}" type="datetimeFigureOut">
              <a:rPr lang="en-US" smtClean="0"/>
              <a:t>12/29/2020</a:t>
            </a:fld>
            <a:endParaRPr lang="en-US" dirty="0"/>
          </a:p>
        </p:txBody>
      </p:sp>
      <p:sp>
        <p:nvSpPr>
          <p:cNvPr id="4" name="Footer Placeholder 3"/>
          <p:cNvSpPr>
            <a:spLocks noGrp="1"/>
          </p:cNvSpPr>
          <p:nvPr>
            <p:ph type="ftr" sz="quarter" idx="2"/>
          </p:nvPr>
        </p:nvSpPr>
        <p:spPr>
          <a:xfrm>
            <a:off x="5" y="9119173"/>
            <a:ext cx="3170582" cy="480388"/>
          </a:xfrm>
          <a:prstGeom prst="rect">
            <a:avLst/>
          </a:prstGeom>
        </p:spPr>
        <p:txBody>
          <a:bodyPr vert="horz" lIns="95677" tIns="47838" rIns="95677" bIns="47838"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2967" y="9119173"/>
            <a:ext cx="3170582" cy="480388"/>
          </a:xfrm>
          <a:prstGeom prst="rect">
            <a:avLst/>
          </a:prstGeom>
        </p:spPr>
        <p:txBody>
          <a:bodyPr vert="horz" lIns="95677" tIns="47838" rIns="95677" bIns="47838"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7493" tIns="48748" rIns="97493" bIns="48748"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7493" tIns="48748" rIns="97493" bIns="48748" rtlCol="0"/>
          <a:lstStyle>
            <a:lvl1pPr algn="r">
              <a:defRPr sz="1300"/>
            </a:lvl1pPr>
          </a:lstStyle>
          <a:p>
            <a:fld id="{99D778E1-629D-4B2E-8B30-0F9A63CFCDCB}" type="datetimeFigureOut">
              <a:rPr lang="en-US" smtClean="0"/>
              <a:t>12/29/2020</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7493" tIns="48748" rIns="97493" bIns="48748"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7493" tIns="48748" rIns="97493" bIns="487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7493" tIns="48748" rIns="97493" bIns="4874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7493" tIns="48748" rIns="97493" bIns="4874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12/29/2020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12/29/2020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12/29/2020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12/29/2020</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December 2020</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r>
              <a:rPr lang="en-US" sz="4400" dirty="0"/>
              <a:t/>
            </a: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3" y="1442831"/>
            <a:ext cx="8534399"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48,058 in November 2020.</a:t>
            </a:r>
            <a:br>
              <a:rPr lang="en-US" sz="1900" dirty="0"/>
            </a:br>
            <a:r>
              <a:rPr lang="en-US" sz="1900" dirty="0"/>
              <a:t/>
            </a: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(9,232 postings), </a:t>
            </a:r>
            <a:r>
              <a:rPr lang="en-US" sz="1900" b="1" dirty="0"/>
              <a:t>Retail Trade </a:t>
            </a:r>
            <a:r>
              <a:rPr lang="en-US" sz="1900" dirty="0"/>
              <a:t>(6,751 postings), </a:t>
            </a:r>
            <a:r>
              <a:rPr lang="en-US" sz="1900" b="1" dirty="0"/>
              <a:t>Finance and Insurance </a:t>
            </a:r>
            <a:r>
              <a:rPr lang="en-US" sz="1900" dirty="0"/>
              <a:t>(4,210 posting), </a:t>
            </a:r>
            <a:r>
              <a:rPr lang="en-US" sz="1900" b="1" dirty="0"/>
              <a:t>Manufacturing </a:t>
            </a:r>
            <a:r>
              <a:rPr lang="en-US" sz="1900" dirty="0"/>
              <a:t>(3,456 postings), and </a:t>
            </a:r>
            <a:r>
              <a:rPr lang="en-US" sz="1900" b="1" dirty="0"/>
              <a:t>Professional, Scientific, and Technical Services </a:t>
            </a:r>
            <a:r>
              <a:rPr lang="en-US" sz="1900" dirty="0"/>
              <a:t>(2,906 postings).</a:t>
            </a:r>
          </a:p>
          <a:p>
            <a:endParaRPr lang="en-US" sz="1900" b="1" dirty="0"/>
          </a:p>
          <a:p>
            <a:r>
              <a:rPr lang="en-US" sz="1900" b="1" dirty="0"/>
              <a:t>Occupations </a:t>
            </a:r>
            <a:r>
              <a:rPr lang="en-US" sz="1900" dirty="0"/>
              <a:t>with the most postings were </a:t>
            </a:r>
            <a:r>
              <a:rPr lang="en-US" sz="1900" b="1" dirty="0"/>
              <a:t>Retail Salespersons </a:t>
            </a:r>
            <a:r>
              <a:rPr lang="en-US" sz="1900" dirty="0"/>
              <a:t>(2,102 postings), </a:t>
            </a:r>
            <a:r>
              <a:rPr lang="en-US" sz="1900" b="1" dirty="0"/>
              <a:t> Registered Nurses </a:t>
            </a:r>
            <a:r>
              <a:rPr lang="en-US" sz="1900" dirty="0"/>
              <a:t>(1,742 postings), </a:t>
            </a:r>
            <a:r>
              <a:rPr lang="en-US" sz="1900" b="1" dirty="0"/>
              <a:t>Customer Service Representatives</a:t>
            </a:r>
            <a:r>
              <a:rPr lang="en-US" sz="1900" dirty="0"/>
              <a:t> (1,241 postings)  </a:t>
            </a:r>
            <a:r>
              <a:rPr lang="en-US" sz="1900" b="1" dirty="0"/>
              <a:t>Sales Representatives, Wholesale and Manufacturing </a:t>
            </a:r>
            <a:r>
              <a:rPr lang="en-US" sz="1900" dirty="0"/>
              <a:t>(1,205 postings) and </a:t>
            </a:r>
            <a:r>
              <a:rPr lang="en-US" sz="1900" b="1" dirty="0"/>
              <a:t>Supervisors of Retail Sales Workers </a:t>
            </a:r>
            <a:r>
              <a:rPr lang="en-US" sz="1900" dirty="0"/>
              <a:t>(1,185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10</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graphicFrame>
        <p:nvGraphicFramePr>
          <p:cNvPr id="8" name="Chart 7">
            <a:extLst>
              <a:ext uri="{FF2B5EF4-FFF2-40B4-BE49-F238E27FC236}">
                <a16:creationId xmlns:a16="http://schemas.microsoft.com/office/drawing/2014/main" xmlns="" id="{48C8008B-08FD-4822-B4C1-B430F03F2A6C}"/>
              </a:ext>
            </a:extLst>
          </p:cNvPr>
          <p:cNvGraphicFramePr>
            <a:graphicFrameLocks/>
          </p:cNvGraphicFramePr>
          <p:nvPr>
            <p:extLst>
              <p:ext uri="{D42A27DB-BD31-4B8C-83A1-F6EECF244321}">
                <p14:modId xmlns:p14="http://schemas.microsoft.com/office/powerpoint/2010/main" val="3029917241"/>
              </p:ext>
            </p:extLst>
          </p:nvPr>
        </p:nvGraphicFramePr>
        <p:xfrm>
          <a:off x="1709531" y="1558486"/>
          <a:ext cx="5801140" cy="44275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3" y="315149"/>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3" name="Picture 2">
            <a:extLst>
              <a:ext uri="{FF2B5EF4-FFF2-40B4-BE49-F238E27FC236}">
                <a16:creationId xmlns:a16="http://schemas.microsoft.com/office/drawing/2014/main" xmlns="" id="{C59177F0-9B6F-4A1D-8AFD-5F17FB0B50A6}"/>
              </a:ext>
            </a:extLst>
          </p:cNvPr>
          <p:cNvPicPr>
            <a:picLocks noChangeAspect="1"/>
          </p:cNvPicPr>
          <p:nvPr/>
        </p:nvPicPr>
        <p:blipFill>
          <a:blip r:embed="rId2"/>
          <a:stretch>
            <a:fillRect/>
          </a:stretch>
        </p:blipFill>
        <p:spPr>
          <a:xfrm>
            <a:off x="114413" y="1047804"/>
            <a:ext cx="8762561" cy="382899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pic>
        <p:nvPicPr>
          <p:cNvPr id="3" name="Picture 2">
            <a:extLst>
              <a:ext uri="{FF2B5EF4-FFF2-40B4-BE49-F238E27FC236}">
                <a16:creationId xmlns:a16="http://schemas.microsoft.com/office/drawing/2014/main" xmlns="" id="{5F505C85-6B1F-4553-BAC7-24DDB88778E4}"/>
              </a:ext>
            </a:extLst>
          </p:cNvPr>
          <p:cNvPicPr>
            <a:picLocks noChangeAspect="1"/>
          </p:cNvPicPr>
          <p:nvPr/>
        </p:nvPicPr>
        <p:blipFill>
          <a:blip r:embed="rId2"/>
          <a:stretch>
            <a:fillRect/>
          </a:stretch>
        </p:blipFill>
        <p:spPr>
          <a:xfrm>
            <a:off x="296042" y="834405"/>
            <a:ext cx="8551913" cy="5095447"/>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2" name="Picture 1">
            <a:extLst>
              <a:ext uri="{FF2B5EF4-FFF2-40B4-BE49-F238E27FC236}">
                <a16:creationId xmlns:a16="http://schemas.microsoft.com/office/drawing/2014/main" xmlns="" id="{00C574D6-D881-4A77-98DF-0B424C42AF8C}"/>
              </a:ext>
            </a:extLst>
          </p:cNvPr>
          <p:cNvPicPr>
            <a:picLocks noChangeAspect="1"/>
          </p:cNvPicPr>
          <p:nvPr/>
        </p:nvPicPr>
        <p:blipFill>
          <a:blip r:embed="rId2"/>
          <a:stretch>
            <a:fillRect/>
          </a:stretch>
        </p:blipFill>
        <p:spPr>
          <a:xfrm>
            <a:off x="353455" y="1191409"/>
            <a:ext cx="8437090" cy="4475181"/>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15</a:t>
            </a:fld>
            <a:endParaRPr lang="en-US" dirty="0"/>
          </a:p>
        </p:txBody>
      </p:sp>
      <p:pic>
        <p:nvPicPr>
          <p:cNvPr id="5" name="Picture 4">
            <a:extLst>
              <a:ext uri="{FF2B5EF4-FFF2-40B4-BE49-F238E27FC236}">
                <a16:creationId xmlns:a16="http://schemas.microsoft.com/office/drawing/2014/main" xmlns="" id="{51B852D3-8C55-49E3-AB08-B476B9ADBD20}"/>
              </a:ext>
            </a:extLst>
          </p:cNvPr>
          <p:cNvPicPr>
            <a:picLocks noChangeAspect="1"/>
          </p:cNvPicPr>
          <p:nvPr/>
        </p:nvPicPr>
        <p:blipFill>
          <a:blip r:embed="rId2"/>
          <a:stretch>
            <a:fillRect/>
          </a:stretch>
        </p:blipFill>
        <p:spPr>
          <a:xfrm>
            <a:off x="1272996" y="1219200"/>
            <a:ext cx="6598007" cy="487680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xmlns="" id="{55FC2A3E-B76C-4C6F-81BB-3B7AB267187E}"/>
              </a:ext>
            </a:extLst>
          </p:cNvPr>
          <p:cNvPicPr>
            <a:picLocks noChangeAspect="1"/>
          </p:cNvPicPr>
          <p:nvPr/>
        </p:nvPicPr>
        <p:blipFill>
          <a:blip r:embed="rId2"/>
          <a:stretch>
            <a:fillRect/>
          </a:stretch>
        </p:blipFill>
        <p:spPr>
          <a:xfrm>
            <a:off x="2532956" y="216653"/>
            <a:ext cx="4078087" cy="6139699"/>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xmlns="" id="{BB2CB7EE-BBA5-4375-A453-06D80776C7A9}"/>
              </a:ext>
            </a:extLst>
          </p:cNvPr>
          <p:cNvPicPr>
            <a:picLocks noChangeAspect="1"/>
          </p:cNvPicPr>
          <p:nvPr/>
        </p:nvPicPr>
        <p:blipFill>
          <a:blip r:embed="rId2"/>
          <a:stretch>
            <a:fillRect/>
          </a:stretch>
        </p:blipFill>
        <p:spPr>
          <a:xfrm>
            <a:off x="1143000" y="506166"/>
            <a:ext cx="6858000" cy="5682841"/>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xmlns=""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xmlns="" id="{DB0C1BF7-59A3-4197-A613-35A939003509}"/>
              </a:ext>
            </a:extLst>
          </p:cNvPr>
          <p:cNvPicPr>
            <a:picLocks noChangeAspect="1"/>
          </p:cNvPicPr>
          <p:nvPr/>
        </p:nvPicPr>
        <p:blipFill>
          <a:blip r:embed="rId2"/>
          <a:stretch>
            <a:fillRect/>
          </a:stretch>
        </p:blipFill>
        <p:spPr>
          <a:xfrm>
            <a:off x="631412" y="1017409"/>
            <a:ext cx="8185974" cy="46482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Labor Market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Labor Market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938" y="838202"/>
            <a:ext cx="5942140" cy="646331"/>
          </a:xfrm>
          <a:prstGeom prst="rect">
            <a:avLst/>
          </a:prstGeom>
        </p:spPr>
        <p:txBody>
          <a:bodyPr wrap="none">
            <a:spAutoFit/>
          </a:bodyPr>
          <a:lstStyle/>
          <a:p>
            <a:pPr algn="ctr"/>
            <a:r>
              <a:rPr lang="en-US" sz="3600" dirty="0"/>
              <a:t>Labor Market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5" name="Picture 4">
            <a:extLst>
              <a:ext uri="{FF2B5EF4-FFF2-40B4-BE49-F238E27FC236}">
                <a16:creationId xmlns:a16="http://schemas.microsoft.com/office/drawing/2014/main" xmlns="" id="{3A108CBA-11F7-42C4-994B-9D54028BC6DE}"/>
              </a:ext>
            </a:extLst>
          </p:cNvPr>
          <p:cNvPicPr>
            <a:picLocks noChangeAspect="1"/>
          </p:cNvPicPr>
          <p:nvPr/>
        </p:nvPicPr>
        <p:blipFill>
          <a:blip r:embed="rId2"/>
          <a:stretch>
            <a:fillRect/>
          </a:stretch>
        </p:blipFill>
        <p:spPr>
          <a:xfrm>
            <a:off x="75273" y="1850822"/>
            <a:ext cx="8993454" cy="3156356"/>
          </a:xfrm>
          <a:prstGeom prst="rect">
            <a:avLst/>
          </a:prstGeom>
        </p:spPr>
      </p:pic>
      <p:pic>
        <p:nvPicPr>
          <p:cNvPr id="4" name="Picture 3">
            <a:extLst>
              <a:ext uri="{FF2B5EF4-FFF2-40B4-BE49-F238E27FC236}">
                <a16:creationId xmlns:a16="http://schemas.microsoft.com/office/drawing/2014/main" xmlns="" id="{AB16326F-07FB-4E8B-A92C-FCA5DD3D7553}"/>
              </a:ext>
            </a:extLst>
          </p:cNvPr>
          <p:cNvPicPr>
            <a:picLocks noChangeAspect="1"/>
          </p:cNvPicPr>
          <p:nvPr/>
        </p:nvPicPr>
        <p:blipFill>
          <a:blip r:embed="rId3"/>
          <a:stretch>
            <a:fillRect/>
          </a:stretch>
        </p:blipFill>
        <p:spPr>
          <a:xfrm>
            <a:off x="-1518" y="1850822"/>
            <a:ext cx="9105898" cy="429669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xmlns="" id="{5FA55B8E-E531-4ED5-9C73-532B3CBB5D99}"/>
              </a:ext>
            </a:extLst>
          </p:cNvPr>
          <p:cNvPicPr>
            <a:picLocks noChangeAspect="1"/>
          </p:cNvPicPr>
          <p:nvPr/>
        </p:nvPicPr>
        <p:blipFill>
          <a:blip r:embed="rId2"/>
          <a:stretch>
            <a:fillRect/>
          </a:stretch>
        </p:blipFill>
        <p:spPr>
          <a:xfrm>
            <a:off x="2476500" y="103048"/>
            <a:ext cx="4191000" cy="6137769"/>
          </a:xfrm>
          <a:prstGeom prst="rect">
            <a:avLst/>
          </a:prstGeom>
        </p:spPr>
      </p:pic>
    </p:spTree>
    <p:extLst>
      <p:ext uri="{BB962C8B-B14F-4D97-AF65-F5344CB8AC3E}">
        <p14:creationId xmlns:p14="http://schemas.microsoft.com/office/powerpoint/2010/main" val="4229398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Hartford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xmlns="" id="{0FD16DED-C771-4653-9BD4-051180717308}"/>
              </a:ext>
            </a:extLst>
          </p:cNvPr>
          <p:cNvPicPr>
            <a:picLocks noChangeAspect="1"/>
          </p:cNvPicPr>
          <p:nvPr/>
        </p:nvPicPr>
        <p:blipFill>
          <a:blip r:embed="rId2"/>
          <a:stretch>
            <a:fillRect/>
          </a:stretch>
        </p:blipFill>
        <p:spPr>
          <a:xfrm>
            <a:off x="2552699" y="554786"/>
            <a:ext cx="4038600" cy="5647007"/>
          </a:xfrm>
          <a:prstGeom prst="rect">
            <a:avLst/>
          </a:prstGeom>
        </p:spPr>
      </p:pic>
    </p:spTree>
    <p:extLst>
      <p:ext uri="{BB962C8B-B14F-4D97-AF65-F5344CB8AC3E}">
        <p14:creationId xmlns:p14="http://schemas.microsoft.com/office/powerpoint/2010/main" val="3632385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Hartford LMA Employers            </a:t>
            </a:r>
          </a:p>
          <a:p>
            <a:r>
              <a:rPr lang="en-US" sz="3200" dirty="0"/>
              <a:t>with the Most Job Ads</a:t>
            </a:r>
          </a:p>
        </p:txBody>
      </p:sp>
      <p:sp>
        <p:nvSpPr>
          <p:cNvPr id="14" name="Content Placeholder 2"/>
          <p:cNvSpPr txBox="1">
            <a:spLocks/>
          </p:cNvSpPr>
          <p:nvPr/>
        </p:nvSpPr>
        <p:spPr>
          <a:xfrm>
            <a:off x="914400" y="1066800"/>
            <a:ext cx="3657599" cy="400714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Cigna Corporation</a:t>
            </a:r>
          </a:p>
          <a:p>
            <a:r>
              <a:rPr lang="en-US" sz="1500" dirty="0"/>
              <a:t>Hartford Healthcare</a:t>
            </a:r>
          </a:p>
          <a:p>
            <a:r>
              <a:rPr lang="en-US" sz="1500" dirty="0"/>
              <a:t>Mercy Medical Center Clinton</a:t>
            </a:r>
          </a:p>
          <a:p>
            <a:r>
              <a:rPr lang="en-US" sz="1500" dirty="0"/>
              <a:t>The Hartford Financial Group</a:t>
            </a:r>
          </a:p>
          <a:p>
            <a:r>
              <a:rPr lang="en-US" sz="1500" dirty="0"/>
              <a:t>Lowe's Companies, Inc</a:t>
            </a:r>
          </a:p>
          <a:p>
            <a:r>
              <a:rPr lang="en-US" sz="1500" dirty="0"/>
              <a:t>University of Connecticut</a:t>
            </a:r>
          </a:p>
          <a:p>
            <a:r>
              <a:rPr lang="en-US" sz="1500" dirty="0"/>
              <a:t>Eastern Connecticut Health Network</a:t>
            </a:r>
          </a:p>
          <a:p>
            <a:r>
              <a:rPr lang="en-US" sz="1500" dirty="0"/>
              <a:t>Raytheon</a:t>
            </a:r>
          </a:p>
          <a:p>
            <a:r>
              <a:rPr lang="en-US" sz="1500" dirty="0"/>
              <a:t>The Home Depot Incorporated</a:t>
            </a:r>
          </a:p>
          <a:p>
            <a:r>
              <a:rPr lang="en-US" sz="1500" dirty="0"/>
              <a:t>Hospital For Special Care</a:t>
            </a:r>
          </a:p>
          <a:p>
            <a:r>
              <a:rPr lang="en-US" sz="1500" dirty="0" err="1"/>
              <a:t>EverSource</a:t>
            </a:r>
            <a:endParaRPr lang="en-US" sz="1500" dirty="0"/>
          </a:p>
          <a:p>
            <a:r>
              <a:rPr lang="en-US" sz="1500" dirty="0"/>
              <a:t>Eversource Energy</a:t>
            </a:r>
          </a:p>
          <a:p>
            <a:r>
              <a:rPr lang="en-US" sz="1500" dirty="0"/>
              <a:t>Whole Foods Market, Inc.</a:t>
            </a:r>
          </a:p>
          <a:p>
            <a:r>
              <a:rPr lang="en-US" sz="1500" dirty="0"/>
              <a:t>Pearson</a:t>
            </a:r>
          </a:p>
          <a:p>
            <a:r>
              <a:rPr lang="en-US" sz="1500" dirty="0"/>
              <a:t>Allied Universal</a:t>
            </a:r>
          </a:p>
          <a:p>
            <a:r>
              <a:rPr lang="en-US" sz="1500" dirty="0"/>
              <a:t>Petco</a:t>
            </a:r>
          </a:p>
          <a:p>
            <a:r>
              <a:rPr lang="en-US" sz="1500" dirty="0"/>
              <a:t>Fiserv</a:t>
            </a:r>
          </a:p>
          <a:p>
            <a:r>
              <a:rPr lang="en-US" sz="1500" dirty="0" err="1"/>
              <a:t>Guidehouse</a:t>
            </a:r>
            <a:endParaRPr lang="en-US" sz="1500" dirty="0"/>
          </a:p>
          <a:p>
            <a:r>
              <a:rPr lang="en-US" sz="1500" dirty="0"/>
              <a:t>Hartford Public Schools</a:t>
            </a:r>
          </a:p>
        </p:txBody>
      </p:sp>
      <p:sp>
        <p:nvSpPr>
          <p:cNvPr id="15" name="Content Placeholder 3"/>
          <p:cNvSpPr txBox="1">
            <a:spLocks/>
          </p:cNvSpPr>
          <p:nvPr/>
        </p:nvSpPr>
        <p:spPr>
          <a:xfrm>
            <a:off x="4948838" y="1075567"/>
            <a:ext cx="3741139" cy="399838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CVS Health</a:t>
            </a:r>
          </a:p>
          <a:p>
            <a:r>
              <a:rPr lang="en-US" sz="1500" dirty="0"/>
              <a:t>UnitedHealth Group</a:t>
            </a:r>
          </a:p>
          <a:p>
            <a:r>
              <a:rPr lang="en-US" sz="1500" dirty="0"/>
              <a:t>State of Connecticut</a:t>
            </a:r>
          </a:p>
          <a:p>
            <a:r>
              <a:rPr lang="en-US" sz="1500" dirty="0"/>
              <a:t>Travelers</a:t>
            </a:r>
          </a:p>
          <a:p>
            <a:r>
              <a:rPr lang="en-US" sz="1500" dirty="0"/>
              <a:t>Ernst &amp; Young</a:t>
            </a:r>
          </a:p>
          <a:p>
            <a:r>
              <a:rPr lang="en-US" sz="1500" dirty="0"/>
              <a:t>Trinity Health</a:t>
            </a:r>
          </a:p>
          <a:p>
            <a:r>
              <a:rPr lang="en-US" sz="1500" dirty="0"/>
              <a:t>Boston Market</a:t>
            </a:r>
          </a:p>
          <a:p>
            <a:r>
              <a:rPr lang="en-US" sz="1500" dirty="0"/>
              <a:t>United Parcel Service Incorporated</a:t>
            </a:r>
          </a:p>
          <a:p>
            <a:r>
              <a:rPr lang="en-US" sz="1500" dirty="0"/>
              <a:t>Stanley Black &amp; Decker</a:t>
            </a:r>
          </a:p>
          <a:p>
            <a:r>
              <a:rPr lang="en-US" sz="1500" dirty="0"/>
              <a:t>Wheeler Clinic</a:t>
            </a:r>
          </a:p>
          <a:p>
            <a:r>
              <a:rPr lang="en-US" sz="1500" dirty="0"/>
              <a:t>Deloitte</a:t>
            </a:r>
          </a:p>
          <a:p>
            <a:r>
              <a:rPr lang="en-US" sz="1500" dirty="0"/>
              <a:t>Amazon</a:t>
            </a:r>
          </a:p>
          <a:p>
            <a:r>
              <a:rPr lang="en-US" sz="1500" dirty="0" err="1"/>
              <a:t>Icf</a:t>
            </a:r>
            <a:r>
              <a:rPr lang="en-US" sz="1500" dirty="0"/>
              <a:t> Consulting Group Incorporated</a:t>
            </a:r>
          </a:p>
          <a:p>
            <a:r>
              <a:rPr lang="en-US" sz="1500" dirty="0"/>
              <a:t>Accenture</a:t>
            </a:r>
          </a:p>
          <a:p>
            <a:r>
              <a:rPr lang="en-US" sz="1500" dirty="0"/>
              <a:t>BJ's Wholesale Club, Inc.</a:t>
            </a:r>
          </a:p>
          <a:p>
            <a:r>
              <a:rPr lang="en-US" sz="1500" dirty="0"/>
              <a:t>Walgreens Boots Alliance Inc</a:t>
            </a:r>
          </a:p>
          <a:p>
            <a:r>
              <a:rPr lang="en-US" sz="1500" dirty="0"/>
              <a:t>U.S. Bancorp</a:t>
            </a:r>
          </a:p>
          <a:p>
            <a:r>
              <a:rPr lang="en-US" sz="1500" dirty="0"/>
              <a:t>Macy's</a:t>
            </a:r>
          </a:p>
          <a:p>
            <a:r>
              <a:rPr lang="en-US" sz="1500" dirty="0"/>
              <a:t>Advance Auto Parts Incorporated</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spTree>
    <p:extLst>
      <p:ext uri="{BB962C8B-B14F-4D97-AF65-F5344CB8AC3E}">
        <p14:creationId xmlns:p14="http://schemas.microsoft.com/office/powerpoint/2010/main" val="3318017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Hartford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4" name="Picture 3">
            <a:extLst>
              <a:ext uri="{FF2B5EF4-FFF2-40B4-BE49-F238E27FC236}">
                <a16:creationId xmlns:a16="http://schemas.microsoft.com/office/drawing/2014/main" xmlns="" id="{C98E87FA-9B7C-4D52-81A3-4C7438CB9F75}"/>
              </a:ext>
            </a:extLst>
          </p:cNvPr>
          <p:cNvPicPr>
            <a:picLocks noChangeAspect="1"/>
          </p:cNvPicPr>
          <p:nvPr/>
        </p:nvPicPr>
        <p:blipFill>
          <a:blip r:embed="rId2"/>
          <a:stretch>
            <a:fillRect/>
          </a:stretch>
        </p:blipFill>
        <p:spPr>
          <a:xfrm>
            <a:off x="2107692" y="1027440"/>
            <a:ext cx="4921050" cy="5291098"/>
          </a:xfrm>
          <a:prstGeom prst="rect">
            <a:avLst/>
          </a:prstGeom>
        </p:spPr>
      </p:pic>
    </p:spTree>
    <p:extLst>
      <p:ext uri="{BB962C8B-B14F-4D97-AF65-F5344CB8AC3E}">
        <p14:creationId xmlns:p14="http://schemas.microsoft.com/office/powerpoint/2010/main" val="2228597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3" name="Picture 2">
            <a:extLst>
              <a:ext uri="{FF2B5EF4-FFF2-40B4-BE49-F238E27FC236}">
                <a16:creationId xmlns:a16="http://schemas.microsoft.com/office/drawing/2014/main" xmlns="" id="{01DF15D9-4D12-4AD2-89B9-83C65949FA77}"/>
              </a:ext>
            </a:extLst>
          </p:cNvPr>
          <p:cNvPicPr>
            <a:picLocks noChangeAspect="1"/>
          </p:cNvPicPr>
          <p:nvPr/>
        </p:nvPicPr>
        <p:blipFill>
          <a:blip r:embed="rId2"/>
          <a:stretch>
            <a:fillRect/>
          </a:stretch>
        </p:blipFill>
        <p:spPr>
          <a:xfrm>
            <a:off x="2145792" y="241332"/>
            <a:ext cx="4114800" cy="6026173"/>
          </a:xfrm>
          <a:prstGeom prst="rect">
            <a:avLst/>
          </a:prstGeom>
        </p:spPr>
      </p:pic>
    </p:spTree>
    <p:extLst>
      <p:ext uri="{BB962C8B-B14F-4D97-AF65-F5344CB8AC3E}">
        <p14:creationId xmlns:p14="http://schemas.microsoft.com/office/powerpoint/2010/main" val="495432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Bridgeport Stamford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3" name="Picture 2">
            <a:extLst>
              <a:ext uri="{FF2B5EF4-FFF2-40B4-BE49-F238E27FC236}">
                <a16:creationId xmlns:a16="http://schemas.microsoft.com/office/drawing/2014/main" xmlns="" id="{B3A76491-CC6B-4ED9-8641-5CB32CCD9B89}"/>
              </a:ext>
            </a:extLst>
          </p:cNvPr>
          <p:cNvPicPr>
            <a:picLocks noChangeAspect="1"/>
          </p:cNvPicPr>
          <p:nvPr/>
        </p:nvPicPr>
        <p:blipFill>
          <a:blip r:embed="rId2"/>
          <a:stretch>
            <a:fillRect/>
          </a:stretch>
        </p:blipFill>
        <p:spPr>
          <a:xfrm>
            <a:off x="984616" y="989851"/>
            <a:ext cx="6437152" cy="4878297"/>
          </a:xfrm>
          <a:prstGeom prst="rect">
            <a:avLst/>
          </a:prstGeom>
        </p:spPr>
      </p:pic>
    </p:spTree>
    <p:extLst>
      <p:ext uri="{BB962C8B-B14F-4D97-AF65-F5344CB8AC3E}">
        <p14:creationId xmlns:p14="http://schemas.microsoft.com/office/powerpoint/2010/main" val="1440470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Bridgeport Stamford LMA Employers            </a:t>
            </a:r>
          </a:p>
          <a:p>
            <a:r>
              <a:rPr lang="en-US" sz="3200" dirty="0"/>
              <a:t>with the Most Job Ads</a:t>
            </a:r>
          </a:p>
        </p:txBody>
      </p:sp>
      <p:sp>
        <p:nvSpPr>
          <p:cNvPr id="14" name="Content Placeholder 2"/>
          <p:cNvSpPr txBox="1">
            <a:spLocks/>
          </p:cNvSpPr>
          <p:nvPr/>
        </p:nvSpPr>
        <p:spPr>
          <a:xfrm>
            <a:off x="914400" y="1066800"/>
            <a:ext cx="38100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Humana</a:t>
            </a:r>
          </a:p>
          <a:p>
            <a:r>
              <a:rPr lang="en-US" sz="1500" dirty="0"/>
              <a:t>Deloitte</a:t>
            </a:r>
          </a:p>
          <a:p>
            <a:r>
              <a:rPr lang="en-US" sz="1500" dirty="0"/>
              <a:t>Stamford Hospital</a:t>
            </a:r>
          </a:p>
          <a:p>
            <a:r>
              <a:rPr lang="en-US" sz="1500" dirty="0"/>
              <a:t>Whole Foods Market, Inc.</a:t>
            </a:r>
          </a:p>
          <a:p>
            <a:r>
              <a:rPr lang="en-US" sz="1500" dirty="0"/>
              <a:t>Boston Market</a:t>
            </a:r>
          </a:p>
          <a:p>
            <a:r>
              <a:rPr lang="en-US" sz="1500" dirty="0" err="1"/>
              <a:t>Asml</a:t>
            </a:r>
            <a:endParaRPr lang="en-US" sz="1500" dirty="0"/>
          </a:p>
          <a:p>
            <a:r>
              <a:rPr lang="en-US" sz="1500" dirty="0"/>
              <a:t>United Parcel Service Incorporated</a:t>
            </a:r>
          </a:p>
          <a:p>
            <a:r>
              <a:rPr lang="en-US" sz="1500" dirty="0"/>
              <a:t>Norwalk Public School District</a:t>
            </a:r>
          </a:p>
          <a:p>
            <a:r>
              <a:rPr lang="en-US" sz="1500" dirty="0"/>
              <a:t>Intuit</a:t>
            </a:r>
          </a:p>
          <a:p>
            <a:r>
              <a:rPr lang="en-US" sz="1500" dirty="0"/>
              <a:t>Yale-New Haven Health System</a:t>
            </a:r>
          </a:p>
          <a:p>
            <a:r>
              <a:rPr lang="en-US" sz="1500" dirty="0"/>
              <a:t>Henkel</a:t>
            </a:r>
          </a:p>
          <a:p>
            <a:r>
              <a:rPr lang="en-US" sz="1500" dirty="0"/>
              <a:t>Interactive Brokers</a:t>
            </a:r>
          </a:p>
          <a:p>
            <a:r>
              <a:rPr lang="en-US" sz="1500" dirty="0"/>
              <a:t>Thermo Fisher Scientific Inc</a:t>
            </a:r>
          </a:p>
          <a:p>
            <a:r>
              <a:rPr lang="en-US" sz="1500" dirty="0"/>
              <a:t>Sacred Heart University</a:t>
            </a:r>
          </a:p>
          <a:p>
            <a:r>
              <a:rPr lang="en-US" sz="1500" dirty="0"/>
              <a:t>State of Connecticut</a:t>
            </a:r>
          </a:p>
          <a:p>
            <a:r>
              <a:rPr lang="en-US" sz="1500" dirty="0"/>
              <a:t>Apple Inc.</a:t>
            </a:r>
          </a:p>
          <a:p>
            <a:r>
              <a:rPr lang="en-US" sz="1500" dirty="0"/>
              <a:t>Petco</a:t>
            </a:r>
          </a:p>
          <a:p>
            <a:r>
              <a:rPr lang="en-US" sz="1500" dirty="0"/>
              <a:t>Compass Group North America</a:t>
            </a:r>
          </a:p>
          <a:p>
            <a:r>
              <a:rPr lang="en-US" sz="1500" dirty="0"/>
              <a:t>Rolls Royce Plc</a:t>
            </a:r>
          </a:p>
        </p:txBody>
      </p:sp>
      <p:sp>
        <p:nvSpPr>
          <p:cNvPr id="15" name="Content Placeholder 3"/>
          <p:cNvSpPr txBox="1">
            <a:spLocks/>
          </p:cNvSpPr>
          <p:nvPr/>
        </p:nvSpPr>
        <p:spPr>
          <a:xfrm>
            <a:off x="4572000" y="1066800"/>
            <a:ext cx="3962400"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Lockheed Martin Corporation</a:t>
            </a:r>
          </a:p>
          <a:p>
            <a:r>
              <a:rPr lang="en-US" sz="1500" dirty="0"/>
              <a:t>Boehringer Ingelheim</a:t>
            </a:r>
          </a:p>
          <a:p>
            <a:r>
              <a:rPr lang="en-US" sz="1500" dirty="0"/>
              <a:t>Amazon</a:t>
            </a:r>
          </a:p>
          <a:p>
            <a:r>
              <a:rPr lang="en-US" sz="1500" dirty="0"/>
              <a:t>Hartford Healthcare</a:t>
            </a:r>
          </a:p>
          <a:p>
            <a:r>
              <a:rPr lang="en-US" sz="1500" dirty="0"/>
              <a:t>Spectrum</a:t>
            </a:r>
          </a:p>
          <a:p>
            <a:r>
              <a:rPr lang="en-US" sz="1500" dirty="0"/>
              <a:t>The Home Depot Incorporated</a:t>
            </a:r>
          </a:p>
          <a:p>
            <a:r>
              <a:rPr lang="en-US" sz="1500" dirty="0"/>
              <a:t>People's United Bank</a:t>
            </a:r>
          </a:p>
          <a:p>
            <a:r>
              <a:rPr lang="en-US" sz="1500" dirty="0"/>
              <a:t>Lowe's Companies, Inc</a:t>
            </a:r>
          </a:p>
          <a:p>
            <a:r>
              <a:rPr lang="en-US" sz="1500" dirty="0"/>
              <a:t>CVS Health</a:t>
            </a:r>
          </a:p>
          <a:p>
            <a:r>
              <a:rPr lang="en-US" sz="1500" dirty="0"/>
              <a:t>NBC</a:t>
            </a:r>
          </a:p>
          <a:p>
            <a:r>
              <a:rPr lang="en-US" sz="1500" dirty="0"/>
              <a:t>Allied Universal</a:t>
            </a:r>
          </a:p>
          <a:p>
            <a:r>
              <a:rPr lang="en-US" sz="1500" dirty="0"/>
              <a:t>Macy's</a:t>
            </a:r>
          </a:p>
          <a:p>
            <a:r>
              <a:rPr lang="en-US" sz="1500" dirty="0"/>
              <a:t>Gartner Group</a:t>
            </a:r>
          </a:p>
          <a:p>
            <a:r>
              <a:rPr lang="en-US" sz="1500" dirty="0"/>
              <a:t>BJ's Wholesale Club, Inc.</a:t>
            </a:r>
          </a:p>
          <a:p>
            <a:r>
              <a:rPr lang="en-US" sz="1500" dirty="0"/>
              <a:t>St </a:t>
            </a:r>
            <a:r>
              <a:rPr lang="en-US" sz="1500" dirty="0" err="1"/>
              <a:t>Vincents</a:t>
            </a:r>
            <a:r>
              <a:rPr lang="en-US" sz="1500" dirty="0"/>
              <a:t> Medical Center</a:t>
            </a:r>
          </a:p>
          <a:p>
            <a:r>
              <a:rPr lang="en-US" sz="1500" dirty="0"/>
              <a:t>UnitedHealth Group</a:t>
            </a:r>
          </a:p>
          <a:p>
            <a:r>
              <a:rPr lang="en-US" sz="1500" dirty="0"/>
              <a:t>Griffin Hospital</a:t>
            </a:r>
          </a:p>
          <a:p>
            <a:r>
              <a:rPr lang="en-US" sz="1500" dirty="0"/>
              <a:t>Synchrony</a:t>
            </a:r>
          </a:p>
          <a:p>
            <a:r>
              <a:rPr lang="en-US" sz="1500" dirty="0" err="1"/>
              <a:t>Wheelabrator</a:t>
            </a:r>
            <a:r>
              <a:rPr lang="en-US" sz="1500" dirty="0"/>
              <a:t> Technologies Incorporated</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spTree>
    <p:extLst>
      <p:ext uri="{BB962C8B-B14F-4D97-AF65-F5344CB8AC3E}">
        <p14:creationId xmlns:p14="http://schemas.microsoft.com/office/powerpoint/2010/main" val="3353151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Bridgeport Stamford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xmlns="" id="{26210104-9FE9-4903-B746-4D489AD79E11}"/>
              </a:ext>
            </a:extLst>
          </p:cNvPr>
          <p:cNvPicPr>
            <a:picLocks noChangeAspect="1"/>
          </p:cNvPicPr>
          <p:nvPr/>
        </p:nvPicPr>
        <p:blipFill>
          <a:blip r:embed="rId2"/>
          <a:stretch>
            <a:fillRect/>
          </a:stretch>
        </p:blipFill>
        <p:spPr>
          <a:xfrm>
            <a:off x="1808988" y="1053311"/>
            <a:ext cx="4788408" cy="5148482"/>
          </a:xfrm>
          <a:prstGeom prst="rect">
            <a:avLst/>
          </a:prstGeom>
        </p:spPr>
      </p:pic>
    </p:spTree>
    <p:extLst>
      <p:ext uri="{BB962C8B-B14F-4D97-AF65-F5344CB8AC3E}">
        <p14:creationId xmlns:p14="http://schemas.microsoft.com/office/powerpoint/2010/main" val="4216386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xmlns="" id="{2D2F9852-9531-48BA-80C4-E40A7DBA82B7}"/>
              </a:ext>
            </a:extLst>
          </p:cNvPr>
          <p:cNvPicPr>
            <a:picLocks noChangeAspect="1"/>
          </p:cNvPicPr>
          <p:nvPr/>
        </p:nvPicPr>
        <p:blipFill>
          <a:blip r:embed="rId2"/>
          <a:stretch>
            <a:fillRect/>
          </a:stretch>
        </p:blipFill>
        <p:spPr>
          <a:xfrm>
            <a:off x="2545043" y="136523"/>
            <a:ext cx="4053914" cy="5937004"/>
          </a:xfrm>
          <a:prstGeom prst="rect">
            <a:avLst/>
          </a:prstGeom>
        </p:spPr>
      </p:pic>
    </p:spTree>
    <p:extLst>
      <p:ext uri="{BB962C8B-B14F-4D97-AF65-F5344CB8AC3E}">
        <p14:creationId xmlns:p14="http://schemas.microsoft.com/office/powerpoint/2010/main" val="4262714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r>
              <a:rPr lang="en-US" sz="2200" dirty="0"/>
              <a:t/>
            </a:r>
            <a:br>
              <a:rPr lang="en-US" sz="2200" dirty="0"/>
            </a:br>
            <a:r>
              <a:rPr lang="en-US" sz="2200" dirty="0"/>
              <a:t/>
            </a: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4236224"/>
          </a:xfrm>
          <a:prstGeom prst="rect">
            <a:avLst/>
          </a:prstGeom>
        </p:spPr>
        <p:txBody>
          <a:bodyPr>
            <a:spAutoFit/>
          </a:bodyPr>
          <a:lstStyle/>
          <a:p>
            <a:pPr algn="ctr">
              <a:lnSpc>
                <a:spcPct val="150000"/>
              </a:lnSpc>
            </a:pPr>
            <a:r>
              <a:rPr lang="en-US" sz="1400" dirty="0"/>
              <a:t/>
            </a:r>
            <a:br>
              <a:rPr lang="en-US" sz="1400" dirty="0"/>
            </a:br>
            <a:r>
              <a:rPr lang="en-US" sz="2400" b="1" dirty="0"/>
              <a:t>Monthly Report:</a:t>
            </a:r>
            <a:r>
              <a:rPr lang="en-US" sz="2400" dirty="0"/>
              <a:t/>
            </a:r>
            <a:br>
              <a:rPr lang="en-US" sz="2400" dirty="0"/>
            </a:br>
            <a:r>
              <a:rPr lang="en-US" sz="2400" dirty="0"/>
              <a:t>Wednesday, January 27, 2020</a:t>
            </a:r>
            <a:br>
              <a:rPr lang="en-US" sz="2400" dirty="0"/>
            </a:br>
            <a:r>
              <a:rPr lang="en-US" sz="2400" dirty="0"/>
              <a:t>Wednesday, February 24, 2020</a:t>
            </a:r>
            <a:br>
              <a:rPr lang="en-US" sz="2400" dirty="0"/>
            </a:br>
            <a:r>
              <a:rPr lang="en-US" sz="2400" dirty="0"/>
              <a:t>Wednesday, 24, 2020</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2" y="136523"/>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Haven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xmlns="" id="{006838A7-B956-477E-9787-8F334C2E9A54}"/>
              </a:ext>
            </a:extLst>
          </p:cNvPr>
          <p:cNvPicPr>
            <a:picLocks noChangeAspect="1"/>
          </p:cNvPicPr>
          <p:nvPr/>
        </p:nvPicPr>
        <p:blipFill>
          <a:blip r:embed="rId2"/>
          <a:stretch>
            <a:fillRect/>
          </a:stretch>
        </p:blipFill>
        <p:spPr>
          <a:xfrm>
            <a:off x="1115386" y="1295400"/>
            <a:ext cx="6913224" cy="4501184"/>
          </a:xfrm>
          <a:prstGeom prst="rect">
            <a:avLst/>
          </a:prstGeom>
        </p:spPr>
      </p:pic>
    </p:spTree>
    <p:extLst>
      <p:ext uri="{BB962C8B-B14F-4D97-AF65-F5344CB8AC3E}">
        <p14:creationId xmlns:p14="http://schemas.microsoft.com/office/powerpoint/2010/main" val="4159990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Haven LMA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Anthem Blue Cross</a:t>
            </a:r>
          </a:p>
          <a:p>
            <a:r>
              <a:rPr lang="en-US" sz="1500" dirty="0"/>
              <a:t>Yale University</a:t>
            </a:r>
          </a:p>
          <a:p>
            <a:r>
              <a:rPr lang="en-US" sz="1500" dirty="0"/>
              <a:t>Yale-New Haven Health System</a:t>
            </a:r>
          </a:p>
          <a:p>
            <a:r>
              <a:rPr lang="en-US" sz="1500" dirty="0"/>
              <a:t>Hartford Healthcare</a:t>
            </a:r>
          </a:p>
          <a:p>
            <a:r>
              <a:rPr lang="en-US" sz="1500" dirty="0"/>
              <a:t>Boston Market</a:t>
            </a:r>
          </a:p>
          <a:p>
            <a:r>
              <a:rPr lang="en-US" sz="1500" dirty="0"/>
              <a:t>United Parcel Service Incorporated</a:t>
            </a:r>
          </a:p>
          <a:p>
            <a:r>
              <a:rPr lang="en-US" sz="1500" dirty="0"/>
              <a:t>Walgreens Boots Alliance Inc</a:t>
            </a:r>
          </a:p>
          <a:p>
            <a:r>
              <a:rPr lang="en-US" sz="1500" dirty="0"/>
              <a:t>Genesis Healthcare Corporation</a:t>
            </a:r>
          </a:p>
          <a:p>
            <a:r>
              <a:rPr lang="en-US" sz="1500" dirty="0"/>
              <a:t>Quest Diagnostics Incorporated</a:t>
            </a:r>
          </a:p>
          <a:p>
            <a:r>
              <a:rPr lang="en-US" sz="1500" dirty="0"/>
              <a:t>University of New Haven</a:t>
            </a:r>
          </a:p>
          <a:p>
            <a:r>
              <a:rPr lang="en-US" sz="1500" dirty="0"/>
              <a:t>UnitedHealth Group</a:t>
            </a:r>
          </a:p>
          <a:p>
            <a:r>
              <a:rPr lang="en-US" sz="1500" dirty="0"/>
              <a:t>Department of Veterans Affairs</a:t>
            </a:r>
          </a:p>
          <a:p>
            <a:r>
              <a:rPr lang="en-US" sz="1500" dirty="0"/>
              <a:t>Southern Connecticut State University</a:t>
            </a:r>
          </a:p>
          <a:p>
            <a:r>
              <a:rPr lang="en-US" sz="1500" dirty="0"/>
              <a:t>Petco</a:t>
            </a:r>
          </a:p>
          <a:p>
            <a:r>
              <a:rPr lang="en-US" sz="1500" dirty="0"/>
              <a:t>Intuit</a:t>
            </a:r>
          </a:p>
          <a:p>
            <a:r>
              <a:rPr lang="en-US" sz="1500" dirty="0"/>
              <a:t>Avangrid, Inc</a:t>
            </a:r>
          </a:p>
          <a:p>
            <a:r>
              <a:rPr lang="en-US" sz="1500" dirty="0"/>
              <a:t>Quinnipiac University</a:t>
            </a:r>
          </a:p>
          <a:p>
            <a:r>
              <a:rPr lang="en-US" sz="1500" dirty="0"/>
              <a:t>CVS Health</a:t>
            </a:r>
          </a:p>
        </p:txBody>
      </p:sp>
      <p:sp>
        <p:nvSpPr>
          <p:cNvPr id="15" name="Content Placeholder 3"/>
          <p:cNvSpPr txBox="1">
            <a:spLocks/>
          </p:cNvSpPr>
          <p:nvPr/>
        </p:nvSpPr>
        <p:spPr>
          <a:xfrm>
            <a:off x="4778021" y="1064172"/>
            <a:ext cx="3657600" cy="5261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Amazon</a:t>
            </a:r>
          </a:p>
          <a:p>
            <a:r>
              <a:rPr lang="en-US" sz="1500" dirty="0"/>
              <a:t>Alexion Pharmaceuticals</a:t>
            </a:r>
          </a:p>
          <a:p>
            <a:r>
              <a:rPr lang="en-US" sz="1500" dirty="0"/>
              <a:t>BJ's Wholesale Club, Inc.</a:t>
            </a:r>
          </a:p>
          <a:p>
            <a:r>
              <a:rPr lang="en-US" sz="1500" dirty="0"/>
              <a:t>The Home Depot Incorporated</a:t>
            </a:r>
          </a:p>
          <a:p>
            <a:r>
              <a:rPr lang="en-US" sz="1500" dirty="0"/>
              <a:t>Lowe's Companies, Inc</a:t>
            </a:r>
          </a:p>
          <a:p>
            <a:r>
              <a:rPr lang="en-US" sz="1500" dirty="0"/>
              <a:t>Gaylord Specialty Healthcare</a:t>
            </a:r>
          </a:p>
          <a:p>
            <a:r>
              <a:rPr lang="en-US" sz="1500" dirty="0"/>
              <a:t>Nomad Health</a:t>
            </a:r>
          </a:p>
          <a:p>
            <a:r>
              <a:rPr lang="en-US" sz="1500" dirty="0"/>
              <a:t>Advance Auto Parts Incorporated</a:t>
            </a:r>
          </a:p>
          <a:p>
            <a:r>
              <a:rPr lang="en-US" sz="1500" dirty="0" err="1"/>
              <a:t>Masonicare</a:t>
            </a:r>
            <a:r>
              <a:rPr lang="en-US" sz="1500" dirty="0"/>
              <a:t> Corporation</a:t>
            </a:r>
          </a:p>
          <a:p>
            <a:r>
              <a:rPr lang="en-US" sz="1500" dirty="0"/>
              <a:t>Allied Universal</a:t>
            </a:r>
          </a:p>
          <a:p>
            <a:r>
              <a:rPr lang="en-US" sz="1500" dirty="0"/>
              <a:t>Burns &amp; McDonnell</a:t>
            </a:r>
          </a:p>
          <a:p>
            <a:r>
              <a:rPr lang="en-US" sz="1500" dirty="0"/>
              <a:t>Fair Haven Community Health Care</a:t>
            </a:r>
          </a:p>
          <a:p>
            <a:r>
              <a:rPr lang="en-US" sz="1500" dirty="0" err="1"/>
              <a:t>Vna</a:t>
            </a:r>
            <a:r>
              <a:rPr lang="en-US" sz="1500" dirty="0"/>
              <a:t> Community Healthcare</a:t>
            </a:r>
          </a:p>
          <a:p>
            <a:r>
              <a:rPr lang="en-US" sz="1500" dirty="0"/>
              <a:t>State of Connecticut</a:t>
            </a:r>
          </a:p>
          <a:p>
            <a:r>
              <a:rPr lang="en-US" sz="1500" dirty="0"/>
              <a:t>H&amp;R Block</a:t>
            </a:r>
          </a:p>
          <a:p>
            <a:r>
              <a:rPr lang="en-US" sz="1500" dirty="0"/>
              <a:t>Sanofi Aventis</a:t>
            </a:r>
          </a:p>
          <a:p>
            <a:r>
              <a:rPr lang="en-US" sz="1500" dirty="0"/>
              <a:t>Compass Group North America</a:t>
            </a:r>
          </a:p>
          <a:p>
            <a:r>
              <a:rPr lang="en-US" sz="1500" dirty="0"/>
              <a:t>Medtronic</a:t>
            </a:r>
          </a:p>
          <a:p>
            <a:r>
              <a:rPr lang="en-US" sz="1500" dirty="0"/>
              <a:t>Target</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spTree>
    <p:extLst>
      <p:ext uri="{BB962C8B-B14F-4D97-AF65-F5344CB8AC3E}">
        <p14:creationId xmlns:p14="http://schemas.microsoft.com/office/powerpoint/2010/main" val="2332135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Haven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3" name="Picture 2">
            <a:extLst>
              <a:ext uri="{FF2B5EF4-FFF2-40B4-BE49-F238E27FC236}">
                <a16:creationId xmlns:a16="http://schemas.microsoft.com/office/drawing/2014/main" xmlns="" id="{B4C46592-E650-423F-B126-4154953B6B20}"/>
              </a:ext>
            </a:extLst>
          </p:cNvPr>
          <p:cNvPicPr>
            <a:picLocks noChangeAspect="1"/>
          </p:cNvPicPr>
          <p:nvPr/>
        </p:nvPicPr>
        <p:blipFill>
          <a:blip r:embed="rId2"/>
          <a:stretch>
            <a:fillRect/>
          </a:stretch>
        </p:blipFill>
        <p:spPr>
          <a:xfrm>
            <a:off x="2067339" y="1172149"/>
            <a:ext cx="5009322" cy="5001370"/>
          </a:xfrm>
          <a:prstGeom prst="rect">
            <a:avLst/>
          </a:prstGeom>
        </p:spPr>
      </p:pic>
    </p:spTree>
    <p:extLst>
      <p:ext uri="{BB962C8B-B14F-4D97-AF65-F5344CB8AC3E}">
        <p14:creationId xmlns:p14="http://schemas.microsoft.com/office/powerpoint/2010/main" val="156298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xmlns="" id="{A1E96346-0824-45E3-ADEF-5F5335683402}"/>
              </a:ext>
            </a:extLst>
          </p:cNvPr>
          <p:cNvPicPr>
            <a:picLocks noChangeAspect="1"/>
          </p:cNvPicPr>
          <p:nvPr/>
        </p:nvPicPr>
        <p:blipFill>
          <a:blip r:embed="rId2"/>
          <a:stretch>
            <a:fillRect/>
          </a:stretch>
        </p:blipFill>
        <p:spPr>
          <a:xfrm>
            <a:off x="2476500" y="168760"/>
            <a:ext cx="4191000" cy="6137769"/>
          </a:xfrm>
          <a:prstGeom prst="rect">
            <a:avLst/>
          </a:prstGeom>
        </p:spPr>
      </p:pic>
    </p:spTree>
    <p:extLst>
      <p:ext uri="{BB962C8B-B14F-4D97-AF65-F5344CB8AC3E}">
        <p14:creationId xmlns:p14="http://schemas.microsoft.com/office/powerpoint/2010/main" val="579992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London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xmlns="" id="{132CB2E2-C443-4228-AE9C-C2BBB1B0E5D7}"/>
              </a:ext>
            </a:extLst>
          </p:cNvPr>
          <p:cNvPicPr>
            <a:picLocks noChangeAspect="1"/>
          </p:cNvPicPr>
          <p:nvPr/>
        </p:nvPicPr>
        <p:blipFill>
          <a:blip r:embed="rId2"/>
          <a:stretch>
            <a:fillRect/>
          </a:stretch>
        </p:blipFill>
        <p:spPr>
          <a:xfrm>
            <a:off x="1202253" y="777133"/>
            <a:ext cx="6001877" cy="5509367"/>
          </a:xfrm>
          <a:prstGeom prst="rect">
            <a:avLst/>
          </a:prstGeom>
        </p:spPr>
      </p:pic>
    </p:spTree>
    <p:extLst>
      <p:ext uri="{BB962C8B-B14F-4D97-AF65-F5344CB8AC3E}">
        <p14:creationId xmlns:p14="http://schemas.microsoft.com/office/powerpoint/2010/main" val="7889712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London LMA Employers            </a:t>
            </a:r>
          </a:p>
          <a:p>
            <a:r>
              <a:rPr lang="en-US" sz="3200" dirty="0"/>
              <a:t>with the Most Job Ads</a:t>
            </a:r>
          </a:p>
        </p:txBody>
      </p:sp>
      <p:sp>
        <p:nvSpPr>
          <p:cNvPr id="14" name="Content Placeholder 2"/>
          <p:cNvSpPr txBox="1">
            <a:spLocks/>
          </p:cNvSpPr>
          <p:nvPr/>
        </p:nvSpPr>
        <p:spPr>
          <a:xfrm>
            <a:off x="685801" y="1126285"/>
            <a:ext cx="4184718"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General Dynamics</a:t>
            </a:r>
          </a:p>
          <a:p>
            <a:r>
              <a:rPr lang="en-US" sz="1500" dirty="0"/>
              <a:t>Mohegan Sun, Inc</a:t>
            </a:r>
          </a:p>
          <a:p>
            <a:r>
              <a:rPr lang="en-US" sz="1500" dirty="0"/>
              <a:t>Yale-New Haven Health System</a:t>
            </a:r>
          </a:p>
          <a:p>
            <a:r>
              <a:rPr lang="en-US" sz="1500" dirty="0"/>
              <a:t>State of Connecticut</a:t>
            </a:r>
          </a:p>
          <a:p>
            <a:r>
              <a:rPr lang="en-US" sz="1500" dirty="0"/>
              <a:t>United Parcel Service Incorporated</a:t>
            </a:r>
          </a:p>
          <a:p>
            <a:r>
              <a:rPr lang="en-US" sz="1500" dirty="0"/>
              <a:t>BJ's Wholesale Club, Inc.</a:t>
            </a:r>
          </a:p>
          <a:p>
            <a:r>
              <a:rPr lang="en-US" sz="1500" dirty="0" err="1"/>
              <a:t>Masonicare</a:t>
            </a:r>
            <a:r>
              <a:rPr lang="en-US" sz="1500" dirty="0"/>
              <a:t> Corporation</a:t>
            </a:r>
          </a:p>
          <a:p>
            <a:r>
              <a:rPr lang="en-US" sz="1500" dirty="0"/>
              <a:t>Backus Hospital</a:t>
            </a:r>
          </a:p>
          <a:p>
            <a:r>
              <a:rPr lang="en-US" sz="1500" dirty="0"/>
              <a:t>Thames Valley Council For Community Action</a:t>
            </a:r>
          </a:p>
          <a:p>
            <a:r>
              <a:rPr lang="en-US" sz="1500" dirty="0"/>
              <a:t>Atria Senior Living</a:t>
            </a:r>
          </a:p>
          <a:p>
            <a:r>
              <a:rPr lang="en-US" sz="1500" dirty="0"/>
              <a:t>Utilities Service</a:t>
            </a:r>
          </a:p>
          <a:p>
            <a:r>
              <a:rPr lang="en-US" sz="1500" dirty="0"/>
              <a:t>Petco</a:t>
            </a:r>
          </a:p>
          <a:p>
            <a:r>
              <a:rPr lang="en-US" sz="1500" dirty="0"/>
              <a:t>Advantage Sales &amp; Marketing</a:t>
            </a:r>
          </a:p>
          <a:p>
            <a:r>
              <a:rPr lang="en-US" sz="1500" dirty="0"/>
              <a:t>Reliance Health Group</a:t>
            </a:r>
          </a:p>
          <a:p>
            <a:r>
              <a:rPr lang="en-US" sz="1500" dirty="0" err="1"/>
              <a:t>Tvcca</a:t>
            </a:r>
            <a:endParaRPr lang="en-US" sz="1500" dirty="0"/>
          </a:p>
          <a:p>
            <a:r>
              <a:rPr lang="en-US" sz="1500" dirty="0"/>
              <a:t>Bob's Discount Furniture</a:t>
            </a:r>
          </a:p>
          <a:p>
            <a:r>
              <a:rPr lang="en-US" sz="1500" dirty="0"/>
              <a:t>Dominion Energy Incorporated</a:t>
            </a:r>
          </a:p>
          <a:p>
            <a:r>
              <a:rPr lang="en-US" sz="1500" dirty="0"/>
              <a:t>Kohl's</a:t>
            </a:r>
          </a:p>
          <a:p>
            <a:r>
              <a:rPr lang="en-US" sz="1500" dirty="0" err="1"/>
              <a:t>Sonalysts</a:t>
            </a:r>
            <a:r>
              <a:rPr lang="en-US" sz="1500" dirty="0"/>
              <a:t> Incorporated</a:t>
            </a:r>
          </a:p>
        </p:txBody>
      </p:sp>
      <p:sp>
        <p:nvSpPr>
          <p:cNvPr id="15" name="Content Placeholder 3"/>
          <p:cNvSpPr txBox="1">
            <a:spLocks/>
          </p:cNvSpPr>
          <p:nvPr/>
        </p:nvSpPr>
        <p:spPr>
          <a:xfrm>
            <a:off x="4586926" y="1126284"/>
            <a:ext cx="3947473" cy="38480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Pfizer</a:t>
            </a:r>
          </a:p>
          <a:p>
            <a:r>
              <a:rPr lang="en-US" sz="1500" dirty="0"/>
              <a:t>Lowe's Companies, Inc</a:t>
            </a:r>
          </a:p>
          <a:p>
            <a:r>
              <a:rPr lang="en-US" sz="1500" dirty="0"/>
              <a:t>Mohegan Sun</a:t>
            </a:r>
          </a:p>
          <a:p>
            <a:r>
              <a:rPr lang="en-US" sz="1500" dirty="0"/>
              <a:t>The Home Depot Incorporated</a:t>
            </a:r>
          </a:p>
          <a:p>
            <a:r>
              <a:rPr lang="en-US" sz="1500" dirty="0"/>
              <a:t>Care At Home</a:t>
            </a:r>
          </a:p>
          <a:p>
            <a:r>
              <a:rPr lang="en-US" sz="1500" dirty="0"/>
              <a:t>Norwich Public Schools</a:t>
            </a:r>
          </a:p>
          <a:p>
            <a:r>
              <a:rPr lang="en-US" sz="1500" dirty="0"/>
              <a:t>Genesis Healthcare Corporation</a:t>
            </a:r>
          </a:p>
          <a:p>
            <a:r>
              <a:rPr lang="en-US" sz="1500" dirty="0" err="1"/>
              <a:t>Aveanna</a:t>
            </a:r>
            <a:endParaRPr lang="en-US" sz="1500" dirty="0"/>
          </a:p>
          <a:p>
            <a:r>
              <a:rPr lang="en-US" sz="1500" dirty="0"/>
              <a:t>Compass Group North America</a:t>
            </a:r>
          </a:p>
          <a:p>
            <a:r>
              <a:rPr lang="en-US" sz="1500" dirty="0"/>
              <a:t>Aldi</a:t>
            </a:r>
          </a:p>
          <a:p>
            <a:r>
              <a:rPr lang="en-US" sz="1500" dirty="0"/>
              <a:t>UnitedHealth Group</a:t>
            </a:r>
          </a:p>
          <a:p>
            <a:r>
              <a:rPr lang="en-US" sz="1500" dirty="0"/>
              <a:t>Groton Public Schools</a:t>
            </a:r>
          </a:p>
          <a:p>
            <a:r>
              <a:rPr lang="en-US" sz="1500" dirty="0"/>
              <a:t>Intuit</a:t>
            </a:r>
          </a:p>
          <a:p>
            <a:r>
              <a:rPr lang="en-US" sz="1500" dirty="0"/>
              <a:t>Staples</a:t>
            </a:r>
          </a:p>
          <a:p>
            <a:r>
              <a:rPr lang="en-US" sz="1500" dirty="0"/>
              <a:t>Asplundh Tree Expert Company</a:t>
            </a:r>
          </a:p>
          <a:p>
            <a:r>
              <a:rPr lang="en-US" sz="1500" dirty="0"/>
              <a:t>Target</a:t>
            </a:r>
          </a:p>
          <a:p>
            <a:r>
              <a:rPr lang="en-US" sz="1500" dirty="0"/>
              <a:t>United Community Family Services Incorporated</a:t>
            </a:r>
          </a:p>
          <a:p>
            <a:r>
              <a:rPr lang="en-US" sz="1500" dirty="0"/>
              <a:t>Dish Network</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spTree>
    <p:extLst>
      <p:ext uri="{BB962C8B-B14F-4D97-AF65-F5344CB8AC3E}">
        <p14:creationId xmlns:p14="http://schemas.microsoft.com/office/powerpoint/2010/main" val="2332135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New London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4" name="Picture 3">
            <a:extLst>
              <a:ext uri="{FF2B5EF4-FFF2-40B4-BE49-F238E27FC236}">
                <a16:creationId xmlns:a16="http://schemas.microsoft.com/office/drawing/2014/main" xmlns="" id="{0EC9BBAB-930D-4221-B4C2-F68CD2277F0A}"/>
              </a:ext>
            </a:extLst>
          </p:cNvPr>
          <p:cNvPicPr>
            <a:picLocks noChangeAspect="1"/>
          </p:cNvPicPr>
          <p:nvPr/>
        </p:nvPicPr>
        <p:blipFill>
          <a:blip r:embed="rId2"/>
          <a:stretch>
            <a:fillRect/>
          </a:stretch>
        </p:blipFill>
        <p:spPr>
          <a:xfrm>
            <a:off x="2246208" y="1167567"/>
            <a:ext cx="4651584" cy="5001369"/>
          </a:xfrm>
          <a:prstGeom prst="rect">
            <a:avLst/>
          </a:prstGeom>
        </p:spPr>
      </p:pic>
    </p:spTree>
    <p:extLst>
      <p:ext uri="{BB962C8B-B14F-4D97-AF65-F5344CB8AC3E}">
        <p14:creationId xmlns:p14="http://schemas.microsoft.com/office/powerpoint/2010/main" val="1562982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3" name="Picture 2">
            <a:extLst>
              <a:ext uri="{FF2B5EF4-FFF2-40B4-BE49-F238E27FC236}">
                <a16:creationId xmlns:a16="http://schemas.microsoft.com/office/drawing/2014/main" xmlns="" id="{D4BD2FB4-10DF-4EED-902E-4347BE4E7E82}"/>
              </a:ext>
            </a:extLst>
          </p:cNvPr>
          <p:cNvPicPr>
            <a:picLocks noChangeAspect="1"/>
          </p:cNvPicPr>
          <p:nvPr/>
        </p:nvPicPr>
        <p:blipFill>
          <a:blip r:embed="rId2"/>
          <a:stretch>
            <a:fillRect/>
          </a:stretch>
        </p:blipFill>
        <p:spPr>
          <a:xfrm>
            <a:off x="2264048" y="69115"/>
            <a:ext cx="4615903" cy="6221483"/>
          </a:xfrm>
          <a:prstGeom prst="rect">
            <a:avLst/>
          </a:prstGeom>
        </p:spPr>
      </p:pic>
    </p:spTree>
    <p:extLst>
      <p:ext uri="{BB962C8B-B14F-4D97-AF65-F5344CB8AC3E}">
        <p14:creationId xmlns:p14="http://schemas.microsoft.com/office/powerpoint/2010/main" val="3763166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Danbury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3" name="Picture 2">
            <a:extLst>
              <a:ext uri="{FF2B5EF4-FFF2-40B4-BE49-F238E27FC236}">
                <a16:creationId xmlns:a16="http://schemas.microsoft.com/office/drawing/2014/main" xmlns="" id="{5B2675C7-1EB9-4B67-98B2-C0DF94D4971B}"/>
              </a:ext>
            </a:extLst>
          </p:cNvPr>
          <p:cNvPicPr>
            <a:picLocks noChangeAspect="1"/>
          </p:cNvPicPr>
          <p:nvPr/>
        </p:nvPicPr>
        <p:blipFill>
          <a:blip r:embed="rId2"/>
          <a:stretch>
            <a:fillRect/>
          </a:stretch>
        </p:blipFill>
        <p:spPr>
          <a:xfrm>
            <a:off x="2641092" y="1524000"/>
            <a:ext cx="3124200" cy="2914135"/>
          </a:xfrm>
          <a:prstGeom prst="rect">
            <a:avLst/>
          </a:prstGeom>
        </p:spPr>
      </p:pic>
    </p:spTree>
    <p:extLst>
      <p:ext uri="{BB962C8B-B14F-4D97-AF65-F5344CB8AC3E}">
        <p14:creationId xmlns:p14="http://schemas.microsoft.com/office/powerpoint/2010/main" val="29762915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Danbury LMA Employers            </a:t>
            </a:r>
          </a:p>
          <a:p>
            <a:r>
              <a:rPr lang="en-US" sz="3200" dirty="0"/>
              <a:t>with the Most Job Ads</a:t>
            </a:r>
          </a:p>
        </p:txBody>
      </p:sp>
      <p:sp>
        <p:nvSpPr>
          <p:cNvPr id="14" name="Content Placeholder 2"/>
          <p:cNvSpPr txBox="1">
            <a:spLocks/>
          </p:cNvSpPr>
          <p:nvPr/>
        </p:nvSpPr>
        <p:spPr>
          <a:xfrm>
            <a:off x="891819" y="1143000"/>
            <a:ext cx="3657600" cy="51435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BJ's Wholesale Club, Inc.</a:t>
            </a:r>
          </a:p>
          <a:p>
            <a:r>
              <a:rPr lang="en-US" sz="1500" dirty="0"/>
              <a:t>Macy's</a:t>
            </a:r>
          </a:p>
          <a:p>
            <a:r>
              <a:rPr lang="en-US" sz="1500" dirty="0"/>
              <a:t>Petco</a:t>
            </a:r>
          </a:p>
          <a:p>
            <a:r>
              <a:rPr lang="en-US" sz="1500" dirty="0"/>
              <a:t>The Home Depot Incorporated</a:t>
            </a:r>
          </a:p>
          <a:p>
            <a:r>
              <a:rPr lang="en-US" sz="1500" dirty="0"/>
              <a:t>Western Connecticut Health Network</a:t>
            </a:r>
          </a:p>
          <a:p>
            <a:r>
              <a:rPr lang="en-US" sz="1500" dirty="0"/>
              <a:t>UnitedHealth Group</a:t>
            </a:r>
          </a:p>
          <a:p>
            <a:r>
              <a:rPr lang="en-US" sz="1500" dirty="0"/>
              <a:t>Genesis Healthcare Corporation</a:t>
            </a:r>
          </a:p>
          <a:p>
            <a:r>
              <a:rPr lang="en-US" sz="1500" dirty="0"/>
              <a:t>Danbury Public Schools</a:t>
            </a:r>
          </a:p>
          <a:p>
            <a:r>
              <a:rPr lang="en-US" sz="1500" dirty="0" err="1"/>
              <a:t>Iqvia</a:t>
            </a:r>
            <a:endParaRPr lang="en-US" sz="1500" dirty="0"/>
          </a:p>
          <a:p>
            <a:r>
              <a:rPr lang="en-US" sz="1500" dirty="0"/>
              <a:t>Intuit</a:t>
            </a:r>
          </a:p>
          <a:p>
            <a:r>
              <a:rPr lang="en-US" sz="1500" dirty="0"/>
              <a:t>CVS Health</a:t>
            </a:r>
          </a:p>
          <a:p>
            <a:r>
              <a:rPr lang="en-US" sz="1500" dirty="0"/>
              <a:t>Staples</a:t>
            </a:r>
          </a:p>
          <a:p>
            <a:r>
              <a:rPr lang="en-US" sz="1500" dirty="0"/>
              <a:t>Bureau of Prisons</a:t>
            </a:r>
          </a:p>
          <a:p>
            <a:r>
              <a:rPr lang="en-US" sz="1500" dirty="0"/>
              <a:t>Maplewood At Stony Hill, </a:t>
            </a:r>
            <a:r>
              <a:rPr lang="en-US" sz="1500" dirty="0" err="1"/>
              <a:t>Llc</a:t>
            </a:r>
            <a:endParaRPr lang="en-US" sz="1500" dirty="0"/>
          </a:p>
          <a:p>
            <a:r>
              <a:rPr lang="en-US" sz="1500" dirty="0"/>
              <a:t>Olive Garden</a:t>
            </a:r>
          </a:p>
          <a:p>
            <a:r>
              <a:rPr lang="en-US" sz="1500" dirty="0"/>
              <a:t>Amazon</a:t>
            </a:r>
          </a:p>
          <a:p>
            <a:r>
              <a:rPr lang="en-US" sz="1500" dirty="0" err="1"/>
              <a:t>Entegris</a:t>
            </a:r>
            <a:r>
              <a:rPr lang="en-US" sz="1500" dirty="0"/>
              <a:t> Incorporated</a:t>
            </a:r>
          </a:p>
          <a:p>
            <a:r>
              <a:rPr lang="en-US" sz="1500" dirty="0"/>
              <a:t>Realogy Franchise Group LLC</a:t>
            </a:r>
          </a:p>
          <a:p>
            <a:r>
              <a:rPr lang="en-US" sz="1500" dirty="0"/>
              <a:t>Sodexo</a:t>
            </a:r>
          </a:p>
        </p:txBody>
      </p:sp>
      <p:sp>
        <p:nvSpPr>
          <p:cNvPr id="15" name="Content Placeholder 3"/>
          <p:cNvSpPr txBox="1">
            <a:spLocks/>
          </p:cNvSpPr>
          <p:nvPr/>
        </p:nvSpPr>
        <p:spPr>
          <a:xfrm>
            <a:off x="4572004" y="1143000"/>
            <a:ext cx="3886196" cy="521335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Lowe's Companies, Inc</a:t>
            </a:r>
          </a:p>
          <a:p>
            <a:r>
              <a:rPr lang="en-US" sz="1500" dirty="0"/>
              <a:t>Boston Market</a:t>
            </a:r>
          </a:p>
          <a:p>
            <a:r>
              <a:rPr lang="en-US" sz="1500" dirty="0"/>
              <a:t>Whole Foods Market, Inc.</a:t>
            </a:r>
          </a:p>
          <a:p>
            <a:r>
              <a:rPr lang="en-US" sz="1500" dirty="0"/>
              <a:t>United Parcel Service Incorporated</a:t>
            </a:r>
          </a:p>
          <a:p>
            <a:r>
              <a:rPr lang="en-US" sz="1500" dirty="0"/>
              <a:t>Compass Group North America</a:t>
            </a:r>
          </a:p>
          <a:p>
            <a:r>
              <a:rPr lang="en-US" sz="1500" dirty="0"/>
              <a:t>Advantage Sales &amp; Marketing</a:t>
            </a:r>
          </a:p>
          <a:p>
            <a:r>
              <a:rPr lang="en-US" sz="1500" dirty="0"/>
              <a:t>Apple Inc.</a:t>
            </a:r>
          </a:p>
          <a:p>
            <a:r>
              <a:rPr lang="en-US" sz="1500" dirty="0" err="1"/>
              <a:t>Cds</a:t>
            </a:r>
            <a:r>
              <a:rPr lang="en-US" sz="1500" dirty="0"/>
              <a:t> Corporate</a:t>
            </a:r>
          </a:p>
          <a:p>
            <a:r>
              <a:rPr lang="en-US" sz="1500" dirty="0"/>
              <a:t>Kohl's</a:t>
            </a:r>
          </a:p>
          <a:p>
            <a:r>
              <a:rPr lang="en-US" sz="1500" dirty="0"/>
              <a:t>Aldi</a:t>
            </a:r>
          </a:p>
          <a:p>
            <a:r>
              <a:rPr lang="en-US" sz="1500" dirty="0"/>
              <a:t>LHC Group</a:t>
            </a:r>
          </a:p>
          <a:p>
            <a:r>
              <a:rPr lang="en-US" sz="1500" dirty="0"/>
              <a:t>Target</a:t>
            </a:r>
          </a:p>
          <a:p>
            <a:r>
              <a:rPr lang="en-US" sz="1500" dirty="0"/>
              <a:t>Chrysler</a:t>
            </a:r>
          </a:p>
          <a:p>
            <a:r>
              <a:rPr lang="en-US" sz="1500" dirty="0"/>
              <a:t>National Vision Incorporated</a:t>
            </a:r>
          </a:p>
          <a:p>
            <a:r>
              <a:rPr lang="en-US" sz="1500" dirty="0"/>
              <a:t>Select Medical</a:t>
            </a:r>
          </a:p>
          <a:p>
            <a:r>
              <a:rPr lang="en-US" sz="1500" dirty="0"/>
              <a:t>Chick-fil-A</a:t>
            </a:r>
          </a:p>
          <a:p>
            <a:r>
              <a:rPr lang="en-US" sz="1500" dirty="0"/>
              <a:t>Gap Inc.</a:t>
            </a:r>
          </a:p>
          <a:p>
            <a:r>
              <a:rPr lang="en-US" sz="1500" dirty="0"/>
              <a:t>Regional Hospice Of Western Connecticut</a:t>
            </a:r>
          </a:p>
          <a:p>
            <a:r>
              <a:rPr lang="en-US" sz="1500" dirty="0"/>
              <a:t>TJX Companies, Inc.</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spTree>
    <p:extLst>
      <p:ext uri="{BB962C8B-B14F-4D97-AF65-F5344CB8AC3E}">
        <p14:creationId xmlns:p14="http://schemas.microsoft.com/office/powerpoint/2010/main" val="305410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0374" y="155020"/>
            <a:ext cx="8223251" cy="769441"/>
          </a:xfrm>
          <a:prstGeom prst="rect">
            <a:avLst/>
          </a:prstGeom>
        </p:spPr>
        <p:txBody>
          <a:bodyPr wrap="square">
            <a:spAutoFit/>
          </a:bodyPr>
          <a:lstStyle/>
          <a:p>
            <a:pPr algn="ctr"/>
            <a:r>
              <a:rPr lang="en-US" sz="4400" dirty="0"/>
              <a:t>Covid-19 and HWOL</a:t>
            </a:r>
          </a:p>
        </p:txBody>
      </p:sp>
      <p:sp>
        <p:nvSpPr>
          <p:cNvPr id="3" name="Rectangle 2"/>
          <p:cNvSpPr/>
          <p:nvPr/>
        </p:nvSpPr>
        <p:spPr>
          <a:xfrm>
            <a:off x="533400" y="1521738"/>
            <a:ext cx="8077200" cy="3477875"/>
          </a:xfrm>
          <a:prstGeom prst="rect">
            <a:avLst/>
          </a:prstGeom>
        </p:spPr>
        <p:txBody>
          <a:bodyPr wrap="square">
            <a:spAutoFit/>
          </a:bodyPr>
          <a:lstStyle/>
          <a:p>
            <a:r>
              <a:rPr lang="en-US" sz="2200" dirty="0"/>
              <a:t>In recent months, the pandemic Coronavirus (Covid-19) has caused significant social and economic implications throughout the world.</a:t>
            </a:r>
            <a:br>
              <a:rPr lang="en-US" sz="2200" dirty="0"/>
            </a:br>
            <a:r>
              <a:rPr lang="en-US" sz="2200" dirty="0"/>
              <a:t/>
            </a:r>
            <a:br>
              <a:rPr lang="en-US" sz="2200" dirty="0"/>
            </a:br>
            <a:r>
              <a:rPr lang="en-US" sz="2200" dirty="0"/>
              <a:t>This monthly HWOL report includes additional info to illustrate how Covid-19 has impacted Connecticut in the short term and highlights recent job postings in the weeks since the virus disrupted both the economy and labor markets.</a:t>
            </a:r>
            <a:br>
              <a:rPr lang="en-US" sz="2200" dirty="0"/>
            </a:br>
            <a:r>
              <a:rPr lang="en-US" sz="2200" dirty="0"/>
              <a:t/>
            </a:r>
            <a:br>
              <a:rPr lang="en-US" sz="2200" dirty="0"/>
            </a:br>
            <a:r>
              <a:rPr lang="en-US" sz="2200" dirty="0"/>
              <a:t>Also included are the statewide and LMA breakdowns of monthly HWOL data as of September 2020.</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28514317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Danbury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4" name="Picture 3">
            <a:extLst>
              <a:ext uri="{FF2B5EF4-FFF2-40B4-BE49-F238E27FC236}">
                <a16:creationId xmlns:a16="http://schemas.microsoft.com/office/drawing/2014/main" xmlns="" id="{A7F39CEA-F47D-42C1-99B9-F9FEFFED53A6}"/>
              </a:ext>
            </a:extLst>
          </p:cNvPr>
          <p:cNvPicPr>
            <a:picLocks noChangeAspect="1"/>
          </p:cNvPicPr>
          <p:nvPr/>
        </p:nvPicPr>
        <p:blipFill>
          <a:blip r:embed="rId2"/>
          <a:stretch>
            <a:fillRect/>
          </a:stretch>
        </p:blipFill>
        <p:spPr>
          <a:xfrm>
            <a:off x="1620831" y="988876"/>
            <a:ext cx="5902331" cy="5317653"/>
          </a:xfrm>
          <a:prstGeom prst="rect">
            <a:avLst/>
          </a:prstGeom>
        </p:spPr>
      </p:pic>
    </p:spTree>
    <p:extLst>
      <p:ext uri="{BB962C8B-B14F-4D97-AF65-F5344CB8AC3E}">
        <p14:creationId xmlns:p14="http://schemas.microsoft.com/office/powerpoint/2010/main" val="41156323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41</a:t>
            </a:fld>
            <a:endParaRPr lang="en-US" dirty="0"/>
          </a:p>
        </p:txBody>
      </p:sp>
      <p:pic>
        <p:nvPicPr>
          <p:cNvPr id="3" name="Picture 2">
            <a:extLst>
              <a:ext uri="{FF2B5EF4-FFF2-40B4-BE49-F238E27FC236}">
                <a16:creationId xmlns:a16="http://schemas.microsoft.com/office/drawing/2014/main" xmlns="" id="{7265CB52-E08E-4D67-86A3-1E9E2258AA9B}"/>
              </a:ext>
            </a:extLst>
          </p:cNvPr>
          <p:cNvPicPr>
            <a:picLocks noChangeAspect="1"/>
          </p:cNvPicPr>
          <p:nvPr/>
        </p:nvPicPr>
        <p:blipFill>
          <a:blip r:embed="rId2"/>
          <a:stretch>
            <a:fillRect/>
          </a:stretch>
        </p:blipFill>
        <p:spPr>
          <a:xfrm>
            <a:off x="2286000" y="183886"/>
            <a:ext cx="4267200" cy="6017907"/>
          </a:xfrm>
          <a:prstGeom prst="rect">
            <a:avLst/>
          </a:prstGeom>
        </p:spPr>
      </p:pic>
    </p:spTree>
    <p:extLst>
      <p:ext uri="{BB962C8B-B14F-4D97-AF65-F5344CB8AC3E}">
        <p14:creationId xmlns:p14="http://schemas.microsoft.com/office/powerpoint/2010/main" val="23026686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2192" y="631282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Waterbury LMA Employers            </a:t>
            </a:r>
          </a:p>
          <a:p>
            <a:r>
              <a:rPr lang="en-US" sz="3200" dirty="0"/>
              <a:t>with the Most Job Ads</a:t>
            </a:r>
          </a:p>
        </p:txBody>
      </p:sp>
      <p:sp>
        <p:nvSpPr>
          <p:cNvPr id="14" name="Content Placeholder 2"/>
          <p:cNvSpPr txBox="1">
            <a:spLocks/>
          </p:cNvSpPr>
          <p:nvPr/>
        </p:nvSpPr>
        <p:spPr>
          <a:xfrm>
            <a:off x="914403" y="1202485"/>
            <a:ext cx="3657599" cy="36027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Waterbury Hospital</a:t>
            </a:r>
          </a:p>
          <a:p>
            <a:r>
              <a:rPr lang="en-US" sz="1500" dirty="0"/>
              <a:t>Trinity Health</a:t>
            </a:r>
          </a:p>
          <a:p>
            <a:r>
              <a:rPr lang="en-US" sz="1500" dirty="0"/>
              <a:t>State Farm Insurance Companies</a:t>
            </a:r>
          </a:p>
          <a:p>
            <a:r>
              <a:rPr lang="en-US" sz="1500" dirty="0"/>
              <a:t>United Parcel Service Incorporated</a:t>
            </a:r>
          </a:p>
          <a:p>
            <a:r>
              <a:rPr lang="en-US" sz="1500" dirty="0"/>
              <a:t>Wheeler Clinic</a:t>
            </a:r>
          </a:p>
          <a:p>
            <a:r>
              <a:rPr lang="en-US" sz="1500" dirty="0"/>
              <a:t>Genesis Healthcare Corporation</a:t>
            </a:r>
          </a:p>
          <a:p>
            <a:r>
              <a:rPr lang="en-US" sz="1500" dirty="0"/>
              <a:t>New Incorporated</a:t>
            </a:r>
          </a:p>
          <a:p>
            <a:r>
              <a:rPr lang="en-US" sz="1500" dirty="0" err="1"/>
              <a:t>Betterhelp</a:t>
            </a:r>
            <a:endParaRPr lang="en-US" sz="1500" dirty="0"/>
          </a:p>
          <a:p>
            <a:r>
              <a:rPr lang="en-US" sz="1500" dirty="0"/>
              <a:t>Easter Seals</a:t>
            </a:r>
          </a:p>
          <a:p>
            <a:r>
              <a:rPr lang="en-US" sz="1500" dirty="0"/>
              <a:t>Seasons Hospice &amp; Palliative Care</a:t>
            </a:r>
          </a:p>
          <a:p>
            <a:r>
              <a:rPr lang="en-US" sz="1500" dirty="0" err="1"/>
              <a:t>Ametek</a:t>
            </a:r>
            <a:r>
              <a:rPr lang="en-US" sz="1500" dirty="0"/>
              <a:t> Incorporated</a:t>
            </a:r>
          </a:p>
          <a:p>
            <a:r>
              <a:rPr lang="en-US" sz="1500" dirty="0"/>
              <a:t>Naugatuck Valley Community College</a:t>
            </a:r>
          </a:p>
          <a:p>
            <a:r>
              <a:rPr lang="en-US" sz="1500" dirty="0"/>
              <a:t>East Coast Flooring</a:t>
            </a:r>
          </a:p>
          <a:p>
            <a:r>
              <a:rPr lang="en-US" sz="1500" dirty="0"/>
              <a:t>O'Reilly Automotive Inc</a:t>
            </a:r>
          </a:p>
          <a:p>
            <a:r>
              <a:rPr lang="en-US" sz="1500" dirty="0"/>
              <a:t>Petco</a:t>
            </a:r>
          </a:p>
          <a:p>
            <a:r>
              <a:rPr lang="en-US" sz="1500" dirty="0"/>
              <a:t>State of Connecticut</a:t>
            </a:r>
          </a:p>
          <a:p>
            <a:r>
              <a:rPr lang="en-US" sz="1500" dirty="0"/>
              <a:t>Chevrolet</a:t>
            </a:r>
          </a:p>
          <a:p>
            <a:r>
              <a:rPr lang="en-US" sz="1500" dirty="0"/>
              <a:t>Macy's</a:t>
            </a:r>
          </a:p>
          <a:p>
            <a:r>
              <a:rPr lang="en-US" sz="1500" dirty="0"/>
              <a:t>Refocus Eye Health</a:t>
            </a:r>
          </a:p>
        </p:txBody>
      </p:sp>
      <p:sp>
        <p:nvSpPr>
          <p:cNvPr id="15" name="Content Placeholder 3"/>
          <p:cNvSpPr txBox="1">
            <a:spLocks/>
          </p:cNvSpPr>
          <p:nvPr/>
        </p:nvSpPr>
        <p:spPr>
          <a:xfrm>
            <a:off x="4556760" y="1202485"/>
            <a:ext cx="3657599" cy="359568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Mercy Medical Center Clinton</a:t>
            </a:r>
          </a:p>
          <a:p>
            <a:r>
              <a:rPr lang="en-US" sz="1500" dirty="0"/>
              <a:t>Post University</a:t>
            </a:r>
          </a:p>
          <a:p>
            <a:r>
              <a:rPr lang="en-US" sz="1500" dirty="0"/>
              <a:t>Intuit</a:t>
            </a:r>
          </a:p>
          <a:p>
            <a:r>
              <a:rPr lang="en-US" sz="1500" dirty="0"/>
              <a:t>CDM Smith</a:t>
            </a:r>
          </a:p>
          <a:p>
            <a:r>
              <a:rPr lang="en-US" sz="1500" dirty="0"/>
              <a:t>BJ's Wholesale Club, Inc.</a:t>
            </a:r>
          </a:p>
          <a:p>
            <a:r>
              <a:rPr lang="en-US" sz="1500" dirty="0"/>
              <a:t>Amazon</a:t>
            </a:r>
          </a:p>
          <a:p>
            <a:r>
              <a:rPr lang="en-US" sz="1500" dirty="0"/>
              <a:t>Keystone Human Services</a:t>
            </a:r>
          </a:p>
          <a:p>
            <a:r>
              <a:rPr lang="en-US" sz="1500" dirty="0"/>
              <a:t>Waterbury Public Schools</a:t>
            </a:r>
          </a:p>
          <a:p>
            <a:r>
              <a:rPr lang="en-US" sz="1500" dirty="0"/>
              <a:t>Connecticut Renaissance</a:t>
            </a:r>
          </a:p>
          <a:p>
            <a:r>
              <a:rPr lang="en-US" sz="1500" dirty="0"/>
              <a:t>Mercy Hospital</a:t>
            </a:r>
          </a:p>
          <a:p>
            <a:r>
              <a:rPr lang="en-US" sz="1500" dirty="0"/>
              <a:t>The Home Depot Incorporated</a:t>
            </a:r>
          </a:p>
          <a:p>
            <a:r>
              <a:rPr lang="en-US" sz="1500" dirty="0"/>
              <a:t>Girls Incorporated</a:t>
            </a:r>
          </a:p>
          <a:p>
            <a:r>
              <a:rPr lang="en-US" sz="1500" dirty="0"/>
              <a:t>Drew Marine </a:t>
            </a:r>
            <a:r>
              <a:rPr lang="en-US" sz="1500" dirty="0" err="1"/>
              <a:t>Usa</a:t>
            </a:r>
            <a:endParaRPr lang="en-US" sz="1500" dirty="0"/>
          </a:p>
          <a:p>
            <a:r>
              <a:rPr lang="en-US" sz="1500" dirty="0"/>
              <a:t>Hartford Healthcare</a:t>
            </a:r>
          </a:p>
          <a:p>
            <a:r>
              <a:rPr lang="en-US" sz="1500" dirty="0"/>
              <a:t>Olive Garden</a:t>
            </a:r>
          </a:p>
          <a:p>
            <a:r>
              <a:rPr lang="en-US" sz="1500" dirty="0"/>
              <a:t>Staples</a:t>
            </a:r>
          </a:p>
          <a:p>
            <a:r>
              <a:rPr lang="en-US" sz="1500" dirty="0"/>
              <a:t>Advantage Sales &amp; Marketing</a:t>
            </a:r>
          </a:p>
          <a:p>
            <a:r>
              <a:rPr lang="en-US" sz="1500" dirty="0"/>
              <a:t>Global Companies </a:t>
            </a:r>
            <a:r>
              <a:rPr lang="en-US" sz="1500" dirty="0" err="1"/>
              <a:t>Llc</a:t>
            </a:r>
            <a:endParaRPr lang="en-US" sz="1500" dirty="0"/>
          </a:p>
          <a:p>
            <a:r>
              <a:rPr lang="en-US" sz="1500" dirty="0"/>
              <a:t>Naugatuck Public Schools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42</a:t>
            </a:fld>
            <a:endParaRPr lang="en-US" dirty="0"/>
          </a:p>
        </p:txBody>
      </p:sp>
    </p:spTree>
    <p:extLst>
      <p:ext uri="{BB962C8B-B14F-4D97-AF65-F5344CB8AC3E}">
        <p14:creationId xmlns:p14="http://schemas.microsoft.com/office/powerpoint/2010/main" val="3728423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Waterbury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43</a:t>
            </a:fld>
            <a:endParaRPr lang="en-US" dirty="0"/>
          </a:p>
        </p:txBody>
      </p:sp>
      <p:pic>
        <p:nvPicPr>
          <p:cNvPr id="3" name="Picture 2">
            <a:extLst>
              <a:ext uri="{FF2B5EF4-FFF2-40B4-BE49-F238E27FC236}">
                <a16:creationId xmlns:a16="http://schemas.microsoft.com/office/drawing/2014/main" xmlns="" id="{CD1FBCE5-781A-4EB3-A2BD-444889DA54BB}"/>
              </a:ext>
            </a:extLst>
          </p:cNvPr>
          <p:cNvPicPr>
            <a:picLocks noChangeAspect="1"/>
          </p:cNvPicPr>
          <p:nvPr/>
        </p:nvPicPr>
        <p:blipFill>
          <a:blip r:embed="rId2"/>
          <a:stretch>
            <a:fillRect/>
          </a:stretch>
        </p:blipFill>
        <p:spPr>
          <a:xfrm>
            <a:off x="3232404" y="1600200"/>
            <a:ext cx="2679192" cy="3293066"/>
          </a:xfrm>
          <a:prstGeom prst="rect">
            <a:avLst/>
          </a:prstGeom>
        </p:spPr>
      </p:pic>
    </p:spTree>
    <p:extLst>
      <p:ext uri="{BB962C8B-B14F-4D97-AF65-F5344CB8AC3E}">
        <p14:creationId xmlns:p14="http://schemas.microsoft.com/office/powerpoint/2010/main" val="30514625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
            <a:ext cx="6965245"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Waterbury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44</a:t>
            </a:fld>
            <a:endParaRPr lang="en-US" dirty="0"/>
          </a:p>
        </p:txBody>
      </p:sp>
      <p:pic>
        <p:nvPicPr>
          <p:cNvPr id="4" name="Picture 3">
            <a:extLst>
              <a:ext uri="{FF2B5EF4-FFF2-40B4-BE49-F238E27FC236}">
                <a16:creationId xmlns:a16="http://schemas.microsoft.com/office/drawing/2014/main" xmlns="" id="{F9908C64-7CCA-447A-BBD2-FC534707B3A4}"/>
              </a:ext>
            </a:extLst>
          </p:cNvPr>
          <p:cNvPicPr>
            <a:picLocks noChangeAspect="1"/>
          </p:cNvPicPr>
          <p:nvPr/>
        </p:nvPicPr>
        <p:blipFill>
          <a:blip r:embed="rId2"/>
          <a:stretch>
            <a:fillRect/>
          </a:stretch>
        </p:blipFill>
        <p:spPr>
          <a:xfrm>
            <a:off x="1428482" y="1060536"/>
            <a:ext cx="6287035" cy="5141257"/>
          </a:xfrm>
          <a:prstGeom prst="rect">
            <a:avLst/>
          </a:prstGeom>
        </p:spPr>
      </p:pic>
    </p:spTree>
    <p:extLst>
      <p:ext uri="{BB962C8B-B14F-4D97-AF65-F5344CB8AC3E}">
        <p14:creationId xmlns:p14="http://schemas.microsoft.com/office/powerpoint/2010/main" val="15950176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45</a:t>
            </a:fld>
            <a:endParaRPr lang="en-US" dirty="0"/>
          </a:p>
        </p:txBody>
      </p:sp>
      <p:pic>
        <p:nvPicPr>
          <p:cNvPr id="3" name="Picture 2">
            <a:extLst>
              <a:ext uri="{FF2B5EF4-FFF2-40B4-BE49-F238E27FC236}">
                <a16:creationId xmlns:a16="http://schemas.microsoft.com/office/drawing/2014/main" xmlns="" id="{907FBF4E-98E5-4CB5-AB90-66533CF07DC5}"/>
              </a:ext>
            </a:extLst>
          </p:cNvPr>
          <p:cNvPicPr>
            <a:picLocks noChangeAspect="1"/>
          </p:cNvPicPr>
          <p:nvPr/>
        </p:nvPicPr>
        <p:blipFill>
          <a:blip r:embed="rId2"/>
          <a:stretch>
            <a:fillRect/>
          </a:stretch>
        </p:blipFill>
        <p:spPr>
          <a:xfrm>
            <a:off x="2014728" y="94335"/>
            <a:ext cx="4376928" cy="6172653"/>
          </a:xfrm>
          <a:prstGeom prst="rect">
            <a:avLst/>
          </a:prstGeom>
        </p:spPr>
      </p:pic>
    </p:spTree>
    <p:extLst>
      <p:ext uri="{BB962C8B-B14F-4D97-AF65-F5344CB8AC3E}">
        <p14:creationId xmlns:p14="http://schemas.microsoft.com/office/powerpoint/2010/main" val="32765178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Torrington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46</a:t>
            </a:fld>
            <a:endParaRPr lang="en-US" dirty="0"/>
          </a:p>
        </p:txBody>
      </p:sp>
      <p:pic>
        <p:nvPicPr>
          <p:cNvPr id="4" name="Picture 3">
            <a:extLst>
              <a:ext uri="{FF2B5EF4-FFF2-40B4-BE49-F238E27FC236}">
                <a16:creationId xmlns:a16="http://schemas.microsoft.com/office/drawing/2014/main" xmlns="" id="{A8755A5F-577B-4BEE-A2EF-E314EB1584D2}"/>
              </a:ext>
            </a:extLst>
          </p:cNvPr>
          <p:cNvPicPr>
            <a:picLocks noChangeAspect="1"/>
          </p:cNvPicPr>
          <p:nvPr/>
        </p:nvPicPr>
        <p:blipFill>
          <a:blip r:embed="rId2"/>
          <a:stretch>
            <a:fillRect/>
          </a:stretch>
        </p:blipFill>
        <p:spPr>
          <a:xfrm>
            <a:off x="3200400" y="1066800"/>
            <a:ext cx="2618304" cy="5034846"/>
          </a:xfrm>
          <a:prstGeom prst="rect">
            <a:avLst/>
          </a:prstGeom>
        </p:spPr>
      </p:pic>
    </p:spTree>
    <p:extLst>
      <p:ext uri="{BB962C8B-B14F-4D97-AF65-F5344CB8AC3E}">
        <p14:creationId xmlns:p14="http://schemas.microsoft.com/office/powerpoint/2010/main" val="34944227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12776" y="2"/>
            <a:ext cx="7918451"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Torrington LMA Employers            </a:t>
            </a:r>
          </a:p>
          <a:p>
            <a:r>
              <a:rPr lang="en-US" sz="3200" dirty="0"/>
              <a:t>with the Most Job Ads</a:t>
            </a:r>
          </a:p>
        </p:txBody>
      </p:sp>
      <p:sp>
        <p:nvSpPr>
          <p:cNvPr id="14" name="Content Placeholder 2"/>
          <p:cNvSpPr txBox="1">
            <a:spLocks/>
          </p:cNvSpPr>
          <p:nvPr/>
        </p:nvSpPr>
        <p:spPr>
          <a:xfrm>
            <a:off x="889704" y="1161813"/>
            <a:ext cx="3682296" cy="452165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Hartford Healthcare</a:t>
            </a:r>
          </a:p>
          <a:p>
            <a:r>
              <a:rPr lang="en-US" sz="1500" dirty="0"/>
              <a:t>Health Quest</a:t>
            </a:r>
          </a:p>
          <a:p>
            <a:r>
              <a:rPr lang="en-US" sz="1500" dirty="0"/>
              <a:t>Devereux Advanced Behavioral Health</a:t>
            </a:r>
          </a:p>
          <a:p>
            <a:r>
              <a:rPr lang="en-US" sz="1500" dirty="0"/>
              <a:t>Mayflower Inn &amp; Spa</a:t>
            </a:r>
          </a:p>
          <a:p>
            <a:r>
              <a:rPr lang="en-US" sz="1500" dirty="0"/>
              <a:t>Alternative Employment Incorporated</a:t>
            </a:r>
          </a:p>
          <a:p>
            <a:r>
              <a:rPr lang="en-US" sz="1500" dirty="0" err="1"/>
              <a:t>Dymax</a:t>
            </a:r>
            <a:r>
              <a:rPr lang="en-US" sz="1500" dirty="0"/>
              <a:t> Corporation</a:t>
            </a:r>
          </a:p>
          <a:p>
            <a:r>
              <a:rPr lang="en-US" sz="1500" dirty="0"/>
              <a:t>Intuit</a:t>
            </a:r>
          </a:p>
          <a:p>
            <a:r>
              <a:rPr lang="en-US" sz="1500" dirty="0"/>
              <a:t>Walgreens Boots Alliance Inc</a:t>
            </a:r>
          </a:p>
          <a:p>
            <a:r>
              <a:rPr lang="en-US" sz="1500" dirty="0"/>
              <a:t>Connecticut Junior Republic</a:t>
            </a:r>
          </a:p>
          <a:p>
            <a:r>
              <a:rPr lang="en-US" sz="1500" dirty="0"/>
              <a:t>Petco</a:t>
            </a:r>
          </a:p>
          <a:p>
            <a:r>
              <a:rPr lang="en-US" sz="1500" dirty="0"/>
              <a:t>Ems </a:t>
            </a:r>
            <a:r>
              <a:rPr lang="en-US" sz="1500" dirty="0" err="1"/>
              <a:t>Llc</a:t>
            </a:r>
            <a:endParaRPr lang="en-US" sz="1500" dirty="0"/>
          </a:p>
          <a:p>
            <a:r>
              <a:rPr lang="en-US" sz="1500" dirty="0" err="1"/>
              <a:t>Regalcare</a:t>
            </a:r>
            <a:r>
              <a:rPr lang="en-US" sz="1500" dirty="0"/>
              <a:t> At Torrington</a:t>
            </a:r>
          </a:p>
          <a:p>
            <a:r>
              <a:rPr lang="en-US" sz="1500" dirty="0"/>
              <a:t>Staples</a:t>
            </a:r>
          </a:p>
          <a:p>
            <a:r>
              <a:rPr lang="en-US" sz="1500" dirty="0"/>
              <a:t>Brandywine Living</a:t>
            </a:r>
          </a:p>
          <a:p>
            <a:r>
              <a:rPr lang="en-US" sz="1500" dirty="0"/>
              <a:t>Crate &amp; Barrel</a:t>
            </a:r>
          </a:p>
          <a:p>
            <a:r>
              <a:rPr lang="en-US" sz="1500" dirty="0" err="1"/>
              <a:t>Fuelcell</a:t>
            </a:r>
            <a:r>
              <a:rPr lang="en-US" sz="1500" dirty="0"/>
              <a:t> Energy Inc</a:t>
            </a:r>
          </a:p>
          <a:p>
            <a:r>
              <a:rPr lang="en-US" sz="1500" dirty="0"/>
              <a:t>Ocean State Job Lot</a:t>
            </a:r>
          </a:p>
          <a:p>
            <a:r>
              <a:rPr lang="en-US" sz="1500" dirty="0"/>
              <a:t>Roehl Transport</a:t>
            </a:r>
          </a:p>
          <a:p>
            <a:r>
              <a:rPr lang="en-US" sz="1500" dirty="0"/>
              <a:t>Target</a:t>
            </a:r>
          </a:p>
        </p:txBody>
      </p:sp>
      <p:sp>
        <p:nvSpPr>
          <p:cNvPr id="15" name="Content Placeholder 3"/>
          <p:cNvSpPr txBox="1">
            <a:spLocks/>
          </p:cNvSpPr>
          <p:nvPr/>
        </p:nvSpPr>
        <p:spPr>
          <a:xfrm>
            <a:off x="4555157" y="1121141"/>
            <a:ext cx="3976067" cy="46030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Lowe's Companies, Inc</a:t>
            </a:r>
          </a:p>
          <a:p>
            <a:r>
              <a:rPr lang="en-US" sz="1500" dirty="0"/>
              <a:t>BJ's Wholesale Club, Inc.</a:t>
            </a:r>
          </a:p>
          <a:p>
            <a:r>
              <a:rPr lang="en-US" sz="1500" dirty="0"/>
              <a:t>Mohawk Mountain Ski Area Inc</a:t>
            </a:r>
          </a:p>
          <a:p>
            <a:r>
              <a:rPr lang="en-US" sz="1500" dirty="0"/>
              <a:t>Becton Dickinson</a:t>
            </a:r>
          </a:p>
          <a:p>
            <a:r>
              <a:rPr lang="en-US" sz="1500" dirty="0"/>
              <a:t>United Parcel Service Incorporated</a:t>
            </a:r>
          </a:p>
          <a:p>
            <a:r>
              <a:rPr lang="en-US" sz="1500" dirty="0"/>
              <a:t>Amazon</a:t>
            </a:r>
          </a:p>
          <a:p>
            <a:r>
              <a:rPr lang="en-US" sz="1500" dirty="0"/>
              <a:t>Mountainside Treatment Center</a:t>
            </a:r>
          </a:p>
          <a:p>
            <a:r>
              <a:rPr lang="en-US" sz="1500" dirty="0"/>
              <a:t>Charlotte Hungerford Hospital</a:t>
            </a:r>
          </a:p>
          <a:p>
            <a:r>
              <a:rPr lang="en-US" sz="1500" dirty="0"/>
              <a:t>The Arc Of Litchfield County, Inc</a:t>
            </a:r>
          </a:p>
          <a:p>
            <a:r>
              <a:rPr lang="en-US" sz="1500" dirty="0"/>
              <a:t>Outer Armor By Commercial Sewing, Inc</a:t>
            </a:r>
          </a:p>
          <a:p>
            <a:r>
              <a:rPr lang="en-US" sz="1500" dirty="0"/>
              <a:t>Compass Group North America</a:t>
            </a:r>
          </a:p>
          <a:p>
            <a:r>
              <a:rPr lang="en-US" sz="1500" dirty="0" err="1"/>
              <a:t>Og</a:t>
            </a:r>
            <a:r>
              <a:rPr lang="en-US" sz="1500" dirty="0"/>
              <a:t> Industries Incorporated</a:t>
            </a:r>
          </a:p>
          <a:p>
            <a:r>
              <a:rPr lang="en-US" sz="1500" dirty="0"/>
              <a:t>Sharon Health Care Center</a:t>
            </a:r>
          </a:p>
          <a:p>
            <a:r>
              <a:rPr lang="en-US" sz="1500" dirty="0"/>
              <a:t>State of Connecticut</a:t>
            </a:r>
          </a:p>
          <a:p>
            <a:r>
              <a:rPr lang="en-US" sz="1500" dirty="0"/>
              <a:t>Community Health Wellness</a:t>
            </a:r>
          </a:p>
          <a:p>
            <a:r>
              <a:rPr lang="en-US" sz="1500" dirty="0"/>
              <a:t>Fogo De Chao</a:t>
            </a:r>
          </a:p>
          <a:p>
            <a:r>
              <a:rPr lang="en-US" sz="1500" dirty="0"/>
              <a:t>Mental Health Connecticut Inc</a:t>
            </a:r>
          </a:p>
          <a:p>
            <a:r>
              <a:rPr lang="en-US" sz="1500" dirty="0"/>
              <a:t>People's United Bank</a:t>
            </a:r>
          </a:p>
          <a:p>
            <a:r>
              <a:rPr lang="en-US" sz="1500" dirty="0"/>
              <a:t>State Farm Insurance Companies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47</a:t>
            </a:fld>
            <a:endParaRPr lang="en-US" dirty="0"/>
          </a:p>
        </p:txBody>
      </p:sp>
    </p:spTree>
    <p:extLst>
      <p:ext uri="{BB962C8B-B14F-4D97-AF65-F5344CB8AC3E}">
        <p14:creationId xmlns:p14="http://schemas.microsoft.com/office/powerpoint/2010/main" val="14373114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47703" y="-20265"/>
            <a:ext cx="7848599" cy="10564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Torrington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48</a:t>
            </a:fld>
            <a:endParaRPr lang="en-US" dirty="0"/>
          </a:p>
        </p:txBody>
      </p:sp>
      <p:pic>
        <p:nvPicPr>
          <p:cNvPr id="5" name="Picture 4">
            <a:extLst>
              <a:ext uri="{FF2B5EF4-FFF2-40B4-BE49-F238E27FC236}">
                <a16:creationId xmlns:a16="http://schemas.microsoft.com/office/drawing/2014/main" xmlns="" id="{91BDA819-BF18-4837-A909-B182BC929B72}"/>
              </a:ext>
            </a:extLst>
          </p:cNvPr>
          <p:cNvPicPr>
            <a:picLocks noChangeAspect="1"/>
          </p:cNvPicPr>
          <p:nvPr/>
        </p:nvPicPr>
        <p:blipFill>
          <a:blip r:embed="rId2"/>
          <a:stretch>
            <a:fillRect/>
          </a:stretch>
        </p:blipFill>
        <p:spPr>
          <a:xfrm>
            <a:off x="1802892" y="1021988"/>
            <a:ext cx="4800600" cy="5161591"/>
          </a:xfrm>
          <a:prstGeom prst="rect">
            <a:avLst/>
          </a:prstGeom>
        </p:spPr>
      </p:pic>
    </p:spTree>
    <p:extLst>
      <p:ext uri="{BB962C8B-B14F-4D97-AF65-F5344CB8AC3E}">
        <p14:creationId xmlns:p14="http://schemas.microsoft.com/office/powerpoint/2010/main" val="3458415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49</a:t>
            </a:fld>
            <a:endParaRPr lang="en-US" dirty="0"/>
          </a:p>
        </p:txBody>
      </p:sp>
      <p:pic>
        <p:nvPicPr>
          <p:cNvPr id="3" name="Picture 2">
            <a:extLst>
              <a:ext uri="{FF2B5EF4-FFF2-40B4-BE49-F238E27FC236}">
                <a16:creationId xmlns:a16="http://schemas.microsoft.com/office/drawing/2014/main" xmlns="" id="{EC0C9F5B-1869-49AD-A6F7-292794F27240}"/>
              </a:ext>
            </a:extLst>
          </p:cNvPr>
          <p:cNvPicPr>
            <a:picLocks noChangeAspect="1"/>
          </p:cNvPicPr>
          <p:nvPr/>
        </p:nvPicPr>
        <p:blipFill>
          <a:blip r:embed="rId2"/>
          <a:stretch>
            <a:fillRect/>
          </a:stretch>
        </p:blipFill>
        <p:spPr>
          <a:xfrm>
            <a:off x="2400300" y="115447"/>
            <a:ext cx="4343400" cy="6125370"/>
          </a:xfrm>
          <a:prstGeom prst="rect">
            <a:avLst/>
          </a:prstGeom>
        </p:spPr>
      </p:pic>
    </p:spTree>
    <p:extLst>
      <p:ext uri="{BB962C8B-B14F-4D97-AF65-F5344CB8AC3E}">
        <p14:creationId xmlns:p14="http://schemas.microsoft.com/office/powerpoint/2010/main" val="121206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5" name="TextBox 4">
            <a:extLst>
              <a:ext uri="{FF2B5EF4-FFF2-40B4-BE49-F238E27FC236}">
                <a16:creationId xmlns:a16="http://schemas.microsoft.com/office/drawing/2014/main" xmlns="" id="{2AD166C1-0F9E-4FD6-9B5A-72EEEAFF7D54}"/>
              </a:ext>
            </a:extLst>
          </p:cNvPr>
          <p:cNvSpPr txBox="1"/>
          <p:nvPr/>
        </p:nvSpPr>
        <p:spPr>
          <a:xfrm>
            <a:off x="1219201" y="969383"/>
            <a:ext cx="6972218" cy="369332"/>
          </a:xfrm>
          <a:prstGeom prst="rect">
            <a:avLst/>
          </a:prstGeom>
          <a:noFill/>
        </p:spPr>
        <p:txBody>
          <a:bodyPr wrap="square" rtlCol="0">
            <a:spAutoFit/>
          </a:bodyPr>
          <a:lstStyle/>
          <a:p>
            <a:r>
              <a:rPr lang="en-US" dirty="0"/>
              <a:t>Weekly New job postings were 4,613 during the week ending 12/12/20.</a:t>
            </a:r>
          </a:p>
        </p:txBody>
      </p:sp>
      <p:graphicFrame>
        <p:nvGraphicFramePr>
          <p:cNvPr id="9" name="Chart 8">
            <a:extLst>
              <a:ext uri="{FF2B5EF4-FFF2-40B4-BE49-F238E27FC236}">
                <a16:creationId xmlns:a16="http://schemas.microsoft.com/office/drawing/2014/main" xmlns="" id="{BD348B37-90E9-43B2-AA35-5D6EC1E261C2}"/>
              </a:ext>
            </a:extLst>
          </p:cNvPr>
          <p:cNvGraphicFramePr>
            <a:graphicFrameLocks/>
          </p:cNvGraphicFramePr>
          <p:nvPr>
            <p:extLst>
              <p:ext uri="{D42A27DB-BD31-4B8C-83A1-F6EECF244321}">
                <p14:modId xmlns:p14="http://schemas.microsoft.com/office/powerpoint/2010/main" val="2481863594"/>
              </p:ext>
            </p:extLst>
          </p:nvPr>
        </p:nvGraphicFramePr>
        <p:xfrm>
          <a:off x="952581" y="1524001"/>
          <a:ext cx="7238838" cy="35608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6258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Enfield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50</a:t>
            </a:fld>
            <a:endParaRPr lang="en-US" dirty="0"/>
          </a:p>
        </p:txBody>
      </p:sp>
      <p:pic>
        <p:nvPicPr>
          <p:cNvPr id="4" name="Picture 3">
            <a:extLst>
              <a:ext uri="{FF2B5EF4-FFF2-40B4-BE49-F238E27FC236}">
                <a16:creationId xmlns:a16="http://schemas.microsoft.com/office/drawing/2014/main" xmlns="" id="{22D6BCB5-9BAC-4A2F-AD9F-1752A8C4E3FB}"/>
              </a:ext>
            </a:extLst>
          </p:cNvPr>
          <p:cNvPicPr>
            <a:picLocks noChangeAspect="1"/>
          </p:cNvPicPr>
          <p:nvPr/>
        </p:nvPicPr>
        <p:blipFill>
          <a:blip r:embed="rId2"/>
          <a:stretch>
            <a:fillRect/>
          </a:stretch>
        </p:blipFill>
        <p:spPr>
          <a:xfrm>
            <a:off x="2734148" y="1524000"/>
            <a:ext cx="3675704" cy="2800350"/>
          </a:xfrm>
          <a:prstGeom prst="rect">
            <a:avLst/>
          </a:prstGeom>
        </p:spPr>
      </p:pic>
    </p:spTree>
    <p:extLst>
      <p:ext uri="{BB962C8B-B14F-4D97-AF65-F5344CB8AC3E}">
        <p14:creationId xmlns:p14="http://schemas.microsoft.com/office/powerpoint/2010/main" val="9260633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482955" y="2"/>
            <a:ext cx="817809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Enfield LMA Employers            </a:t>
            </a:r>
          </a:p>
          <a:p>
            <a:r>
              <a:rPr lang="en-US" sz="3200" dirty="0"/>
              <a:t>with the Most Job Ads</a:t>
            </a:r>
          </a:p>
        </p:txBody>
      </p:sp>
      <p:sp>
        <p:nvSpPr>
          <p:cNvPr id="14" name="Content Placeholder 2"/>
          <p:cNvSpPr txBox="1">
            <a:spLocks/>
          </p:cNvSpPr>
          <p:nvPr/>
        </p:nvSpPr>
        <p:spPr>
          <a:xfrm>
            <a:off x="914401" y="1066800"/>
            <a:ext cx="3657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Raytheon</a:t>
            </a:r>
          </a:p>
          <a:p>
            <a:r>
              <a:rPr lang="en-US" sz="1500" dirty="0"/>
              <a:t>Advance Auto Parts Incorporated</a:t>
            </a:r>
          </a:p>
          <a:p>
            <a:r>
              <a:rPr lang="en-US" sz="1500" dirty="0"/>
              <a:t>The Lego Group</a:t>
            </a:r>
          </a:p>
          <a:p>
            <a:r>
              <a:rPr lang="en-US" sz="1500" dirty="0"/>
              <a:t>State of Connecticut</a:t>
            </a:r>
          </a:p>
          <a:p>
            <a:r>
              <a:rPr lang="en-US" sz="1500" dirty="0"/>
              <a:t>Massachusetts Mutual Life Insurance</a:t>
            </a:r>
          </a:p>
          <a:p>
            <a:r>
              <a:rPr lang="en-US" sz="1500" dirty="0"/>
              <a:t>United Parcel Service Incorporated</a:t>
            </a:r>
          </a:p>
          <a:p>
            <a:r>
              <a:rPr lang="en-US" sz="1500" dirty="0"/>
              <a:t>Olive Garden</a:t>
            </a:r>
          </a:p>
          <a:p>
            <a:r>
              <a:rPr lang="en-US" sz="1500" dirty="0"/>
              <a:t>The Home Depot Incorporated</a:t>
            </a:r>
          </a:p>
          <a:p>
            <a:r>
              <a:rPr lang="en-US" sz="1500" dirty="0"/>
              <a:t>Allied Community Services Incorporated</a:t>
            </a:r>
          </a:p>
          <a:p>
            <a:r>
              <a:rPr lang="en-US" sz="1500" dirty="0"/>
              <a:t>Serta Incorporated</a:t>
            </a:r>
          </a:p>
          <a:p>
            <a:r>
              <a:rPr lang="en-US" sz="1500" dirty="0" err="1"/>
              <a:t>Vinfen</a:t>
            </a:r>
            <a:endParaRPr lang="en-US" sz="1500" dirty="0"/>
          </a:p>
          <a:p>
            <a:r>
              <a:rPr lang="en-US" sz="1500" dirty="0"/>
              <a:t>Ashley Furniture</a:t>
            </a:r>
          </a:p>
          <a:p>
            <a:r>
              <a:rPr lang="en-US" sz="1500" dirty="0"/>
              <a:t>Petco</a:t>
            </a:r>
          </a:p>
          <a:p>
            <a:r>
              <a:rPr lang="en-US" sz="1500" dirty="0"/>
              <a:t>CVS Health</a:t>
            </a:r>
          </a:p>
          <a:p>
            <a:r>
              <a:rPr lang="en-US" sz="1500" dirty="0"/>
              <a:t>Reyes Holdings</a:t>
            </a:r>
          </a:p>
          <a:p>
            <a:r>
              <a:rPr lang="en-US" sz="1500" dirty="0"/>
              <a:t>Aldi</a:t>
            </a:r>
          </a:p>
          <a:p>
            <a:r>
              <a:rPr lang="en-US" sz="1500" dirty="0"/>
              <a:t>Eppendorf</a:t>
            </a:r>
          </a:p>
          <a:p>
            <a:r>
              <a:rPr lang="en-US" sz="1500" dirty="0"/>
              <a:t>Hanwha Aerospace </a:t>
            </a:r>
            <a:r>
              <a:rPr lang="en-US" sz="1500" dirty="0" err="1"/>
              <a:t>Usa</a:t>
            </a:r>
            <a:endParaRPr lang="en-US" sz="1500" dirty="0"/>
          </a:p>
          <a:p>
            <a:r>
              <a:rPr lang="en-US" sz="1500" dirty="0"/>
              <a:t>TJX Companies, Inc. </a:t>
            </a:r>
          </a:p>
        </p:txBody>
      </p:sp>
      <p:sp>
        <p:nvSpPr>
          <p:cNvPr id="15" name="Content Placeholder 3"/>
          <p:cNvSpPr txBox="1">
            <a:spLocks/>
          </p:cNvSpPr>
          <p:nvPr/>
        </p:nvSpPr>
        <p:spPr>
          <a:xfrm>
            <a:off x="4572000" y="1073849"/>
            <a:ext cx="3657599" cy="39934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C&amp;S Wholesale Grocers</a:t>
            </a:r>
          </a:p>
          <a:p>
            <a:r>
              <a:rPr lang="en-US" sz="1500" dirty="0"/>
              <a:t>Es3 </a:t>
            </a:r>
            <a:r>
              <a:rPr lang="en-US" sz="1500" dirty="0" err="1"/>
              <a:t>Llc</a:t>
            </a:r>
            <a:endParaRPr lang="en-US" sz="1500" dirty="0"/>
          </a:p>
          <a:p>
            <a:r>
              <a:rPr lang="en-US" sz="1500" dirty="0"/>
              <a:t>Allied Community Services</a:t>
            </a:r>
          </a:p>
          <a:p>
            <a:r>
              <a:rPr lang="en-US" sz="1500" dirty="0"/>
              <a:t>FedEx</a:t>
            </a:r>
          </a:p>
          <a:p>
            <a:r>
              <a:rPr lang="en-US" sz="1500" dirty="0"/>
              <a:t>Gandara Center</a:t>
            </a:r>
          </a:p>
          <a:p>
            <a:r>
              <a:rPr lang="en-US" sz="1500" dirty="0"/>
              <a:t>Community Health Resources</a:t>
            </a:r>
          </a:p>
          <a:p>
            <a:r>
              <a:rPr lang="en-US" sz="1500" dirty="0"/>
              <a:t>Walgreens Boots Alliance Inc</a:t>
            </a:r>
          </a:p>
          <a:p>
            <a:r>
              <a:rPr lang="en-US" sz="1500" dirty="0"/>
              <a:t>Hertz Corporation</a:t>
            </a:r>
          </a:p>
          <a:p>
            <a:r>
              <a:rPr lang="en-US" sz="1500" dirty="0"/>
              <a:t>Staples</a:t>
            </a:r>
          </a:p>
          <a:p>
            <a:r>
              <a:rPr lang="en-US" sz="1500" dirty="0"/>
              <a:t>Advantage Sales &amp; Marketing</a:t>
            </a:r>
          </a:p>
          <a:p>
            <a:r>
              <a:rPr lang="en-US" sz="1500" dirty="0"/>
              <a:t>Hp Hood Incorporated</a:t>
            </a:r>
          </a:p>
          <a:p>
            <a:r>
              <a:rPr lang="en-US" sz="1500" dirty="0"/>
              <a:t>Pinnacle Logistics</a:t>
            </a:r>
          </a:p>
          <a:p>
            <a:r>
              <a:rPr lang="en-US" sz="1500" dirty="0"/>
              <a:t>Enterprise Rent-A-Car</a:t>
            </a:r>
          </a:p>
          <a:p>
            <a:r>
              <a:rPr lang="en-US" sz="1500" dirty="0"/>
              <a:t>Target</a:t>
            </a:r>
          </a:p>
          <a:p>
            <a:r>
              <a:rPr lang="en-US" sz="1500" dirty="0"/>
              <a:t>Connecticut Conference Of Municipalities</a:t>
            </a:r>
          </a:p>
          <a:p>
            <a:r>
              <a:rPr lang="en-US" sz="1500" dirty="0"/>
              <a:t>Gat Airline Ground Support</a:t>
            </a:r>
          </a:p>
          <a:p>
            <a:r>
              <a:rPr lang="en-US" sz="1500" dirty="0"/>
              <a:t>Safeguard Security</a:t>
            </a:r>
          </a:p>
          <a:p>
            <a:r>
              <a:rPr lang="en-US" sz="1500" dirty="0"/>
              <a:t>Watermark Retirement Communities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51</a:t>
            </a:fld>
            <a:endParaRPr lang="en-US" dirty="0"/>
          </a:p>
        </p:txBody>
      </p:sp>
    </p:spTree>
    <p:extLst>
      <p:ext uri="{BB962C8B-B14F-4D97-AF65-F5344CB8AC3E}">
        <p14:creationId xmlns:p14="http://schemas.microsoft.com/office/powerpoint/2010/main" val="5280177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12778" y="2"/>
            <a:ext cx="7918449"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Enfield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52</a:t>
            </a:fld>
            <a:endParaRPr lang="en-US" dirty="0"/>
          </a:p>
        </p:txBody>
      </p:sp>
      <p:pic>
        <p:nvPicPr>
          <p:cNvPr id="3" name="Picture 2">
            <a:extLst>
              <a:ext uri="{FF2B5EF4-FFF2-40B4-BE49-F238E27FC236}">
                <a16:creationId xmlns:a16="http://schemas.microsoft.com/office/drawing/2014/main" xmlns="" id="{C2DBD944-0830-41CB-A79E-4EA16E08CC4B}"/>
              </a:ext>
            </a:extLst>
          </p:cNvPr>
          <p:cNvPicPr>
            <a:picLocks noChangeAspect="1"/>
          </p:cNvPicPr>
          <p:nvPr/>
        </p:nvPicPr>
        <p:blipFill>
          <a:blip r:embed="rId2"/>
          <a:stretch>
            <a:fillRect/>
          </a:stretch>
        </p:blipFill>
        <p:spPr>
          <a:xfrm>
            <a:off x="1547130" y="1128796"/>
            <a:ext cx="5312123" cy="5112021"/>
          </a:xfrm>
          <a:prstGeom prst="rect">
            <a:avLst/>
          </a:prstGeom>
        </p:spPr>
      </p:pic>
    </p:spTree>
    <p:extLst>
      <p:ext uri="{BB962C8B-B14F-4D97-AF65-F5344CB8AC3E}">
        <p14:creationId xmlns:p14="http://schemas.microsoft.com/office/powerpoint/2010/main" val="33585231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222708" y="0"/>
            <a:ext cx="8763000" cy="6016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200" dirty="0"/>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53</a:t>
            </a:fld>
            <a:endParaRPr lang="en-US" dirty="0"/>
          </a:p>
        </p:txBody>
      </p:sp>
      <p:pic>
        <p:nvPicPr>
          <p:cNvPr id="3" name="Picture 2">
            <a:extLst>
              <a:ext uri="{FF2B5EF4-FFF2-40B4-BE49-F238E27FC236}">
                <a16:creationId xmlns:a16="http://schemas.microsoft.com/office/drawing/2014/main" xmlns="" id="{2FE03EFD-7310-459E-9DB6-23B17108009C}"/>
              </a:ext>
            </a:extLst>
          </p:cNvPr>
          <p:cNvPicPr>
            <a:picLocks noChangeAspect="1"/>
          </p:cNvPicPr>
          <p:nvPr/>
        </p:nvPicPr>
        <p:blipFill>
          <a:blip r:embed="rId2"/>
          <a:stretch>
            <a:fillRect/>
          </a:stretch>
        </p:blipFill>
        <p:spPr>
          <a:xfrm>
            <a:off x="1993392" y="296644"/>
            <a:ext cx="4419600" cy="5993107"/>
          </a:xfrm>
          <a:prstGeom prst="rect">
            <a:avLst/>
          </a:prstGeom>
        </p:spPr>
      </p:pic>
    </p:spTree>
    <p:extLst>
      <p:ext uri="{BB962C8B-B14F-4D97-AF65-F5344CB8AC3E}">
        <p14:creationId xmlns:p14="http://schemas.microsoft.com/office/powerpoint/2010/main" val="12120687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Danielson LMA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54</a:t>
            </a:fld>
            <a:endParaRPr lang="en-US" dirty="0">
              <a:solidFill>
                <a:schemeClr val="tx2"/>
              </a:solidFill>
            </a:endParaRPr>
          </a:p>
        </p:txBody>
      </p:sp>
      <p:pic>
        <p:nvPicPr>
          <p:cNvPr id="4" name="Picture 3">
            <a:extLst>
              <a:ext uri="{FF2B5EF4-FFF2-40B4-BE49-F238E27FC236}">
                <a16:creationId xmlns:a16="http://schemas.microsoft.com/office/drawing/2014/main" xmlns="" id="{167DD4EE-3842-4C54-AC70-8531E939F1CE}"/>
              </a:ext>
            </a:extLst>
          </p:cNvPr>
          <p:cNvPicPr>
            <a:picLocks noChangeAspect="1"/>
          </p:cNvPicPr>
          <p:nvPr/>
        </p:nvPicPr>
        <p:blipFill>
          <a:blip r:embed="rId2"/>
          <a:stretch>
            <a:fillRect/>
          </a:stretch>
        </p:blipFill>
        <p:spPr>
          <a:xfrm>
            <a:off x="2564892" y="1341778"/>
            <a:ext cx="3276600" cy="4174443"/>
          </a:xfrm>
          <a:prstGeom prst="rect">
            <a:avLst/>
          </a:prstGeom>
        </p:spPr>
      </p:pic>
    </p:spTree>
    <p:extLst>
      <p:ext uri="{BB962C8B-B14F-4D97-AF65-F5344CB8AC3E}">
        <p14:creationId xmlns:p14="http://schemas.microsoft.com/office/powerpoint/2010/main" val="30984061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09600" y="2732"/>
            <a:ext cx="79248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Danielson-Northeast LMA Employers            </a:t>
            </a:r>
          </a:p>
          <a:p>
            <a:r>
              <a:rPr lang="en-US" sz="3200" dirty="0"/>
              <a:t>with the Most Job Ads</a:t>
            </a:r>
          </a:p>
        </p:txBody>
      </p:sp>
      <p:sp>
        <p:nvSpPr>
          <p:cNvPr id="14" name="Content Placeholder 2"/>
          <p:cNvSpPr txBox="1">
            <a:spLocks/>
          </p:cNvSpPr>
          <p:nvPr/>
        </p:nvSpPr>
        <p:spPr>
          <a:xfrm>
            <a:off x="914401" y="1069118"/>
            <a:ext cx="3657599" cy="451892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Lowe's Companies, Inc</a:t>
            </a:r>
          </a:p>
          <a:p>
            <a:r>
              <a:rPr lang="en-US" sz="1500" dirty="0"/>
              <a:t>Morgan Corporation</a:t>
            </a:r>
          </a:p>
          <a:p>
            <a:r>
              <a:rPr lang="en-US" sz="1500" dirty="0"/>
              <a:t>Sonoco Products Company</a:t>
            </a:r>
          </a:p>
          <a:p>
            <a:r>
              <a:rPr lang="en-US" sz="1500" dirty="0"/>
              <a:t>Generations Family Health Center</a:t>
            </a:r>
          </a:p>
          <a:p>
            <a:r>
              <a:rPr lang="en-US" sz="1500" dirty="0"/>
              <a:t>Hartford Healthcare</a:t>
            </a:r>
          </a:p>
          <a:p>
            <a:r>
              <a:rPr lang="en-US" sz="1500" dirty="0"/>
              <a:t>Asplundh Tree Expert Company</a:t>
            </a:r>
          </a:p>
          <a:p>
            <a:r>
              <a:rPr lang="en-US" sz="1500" dirty="0"/>
              <a:t>Danaher Corporation</a:t>
            </a:r>
          </a:p>
          <a:p>
            <a:r>
              <a:rPr lang="en-US" sz="1500" dirty="0"/>
              <a:t>Echelon Business Services</a:t>
            </a:r>
          </a:p>
          <a:p>
            <a:r>
              <a:rPr lang="en-US" sz="1500" dirty="0"/>
              <a:t>Amazon</a:t>
            </a:r>
          </a:p>
          <a:p>
            <a:r>
              <a:rPr lang="en-US" sz="1500" dirty="0"/>
              <a:t>Companions Homemakers Incorporated</a:t>
            </a:r>
          </a:p>
          <a:p>
            <a:r>
              <a:rPr lang="en-US" sz="1500" dirty="0"/>
              <a:t>Sterling Community School</a:t>
            </a:r>
          </a:p>
          <a:p>
            <a:r>
              <a:rPr lang="en-US" sz="1500" dirty="0"/>
              <a:t>Ameri </a:t>
            </a:r>
            <a:r>
              <a:rPr lang="en-US" sz="1500" dirty="0" err="1"/>
              <a:t>Kleen</a:t>
            </a:r>
            <a:endParaRPr lang="en-US" sz="1500" dirty="0"/>
          </a:p>
          <a:p>
            <a:r>
              <a:rPr lang="en-US" sz="1500" dirty="0"/>
              <a:t>Dish Network</a:t>
            </a:r>
          </a:p>
          <a:p>
            <a:r>
              <a:rPr lang="en-US" sz="1500" dirty="0"/>
              <a:t>Learning Clinic Incorporated</a:t>
            </a:r>
          </a:p>
          <a:p>
            <a:r>
              <a:rPr lang="en-US" sz="1500" dirty="0"/>
              <a:t>State of Connecticut</a:t>
            </a:r>
          </a:p>
          <a:p>
            <a:r>
              <a:rPr lang="en-US" sz="1500" dirty="0"/>
              <a:t>Advance Auto Parts Incorporated</a:t>
            </a:r>
          </a:p>
          <a:p>
            <a:r>
              <a:rPr lang="en-US" sz="1500" dirty="0"/>
              <a:t>Change Incorporated</a:t>
            </a:r>
          </a:p>
          <a:p>
            <a:r>
              <a:rPr lang="en-US" sz="1500" dirty="0"/>
              <a:t>Crossmark</a:t>
            </a:r>
          </a:p>
          <a:p>
            <a:r>
              <a:rPr lang="en-US" sz="1500" dirty="0"/>
              <a:t>Mattress Firm</a:t>
            </a:r>
          </a:p>
        </p:txBody>
      </p:sp>
      <p:sp>
        <p:nvSpPr>
          <p:cNvPr id="15" name="Content Placeholder 3"/>
          <p:cNvSpPr txBox="1">
            <a:spLocks/>
          </p:cNvSpPr>
          <p:nvPr/>
        </p:nvSpPr>
        <p:spPr>
          <a:xfrm>
            <a:off x="4572000" y="1083199"/>
            <a:ext cx="3632905" cy="460027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500" dirty="0"/>
              <a:t>Day Kimball Healthcare</a:t>
            </a:r>
          </a:p>
          <a:p>
            <a:r>
              <a:rPr lang="en-US" sz="1500" dirty="0"/>
              <a:t>Staples</a:t>
            </a:r>
          </a:p>
          <a:p>
            <a:r>
              <a:rPr lang="en-US" sz="1500" dirty="0"/>
              <a:t>United Parcel Service Incorporated</a:t>
            </a:r>
          </a:p>
          <a:p>
            <a:r>
              <a:rPr lang="en-US" sz="1500" dirty="0"/>
              <a:t>Quality Homemakers Incorporated</a:t>
            </a:r>
          </a:p>
          <a:p>
            <a:r>
              <a:rPr lang="en-US" sz="1500" dirty="0"/>
              <a:t>Hampton</a:t>
            </a:r>
          </a:p>
          <a:p>
            <a:r>
              <a:rPr lang="en-US" sz="1500" dirty="0"/>
              <a:t>Sonoco Works</a:t>
            </a:r>
          </a:p>
          <a:p>
            <a:r>
              <a:rPr lang="en-US" sz="1500" dirty="0" err="1"/>
              <a:t>Dattco</a:t>
            </a:r>
            <a:endParaRPr lang="en-US" sz="1500" dirty="0"/>
          </a:p>
          <a:p>
            <a:r>
              <a:rPr lang="en-US" sz="1500" dirty="0"/>
              <a:t>United Services Incorporated</a:t>
            </a:r>
          </a:p>
          <a:p>
            <a:r>
              <a:rPr lang="en-US" sz="1500" dirty="0"/>
              <a:t>Capstone Logistics Group</a:t>
            </a:r>
          </a:p>
          <a:p>
            <a:r>
              <a:rPr lang="en-US" sz="1500" dirty="0"/>
              <a:t>Foster Company</a:t>
            </a:r>
          </a:p>
          <a:p>
            <a:r>
              <a:rPr lang="en-US" sz="1500" dirty="0"/>
              <a:t>Utilities Service</a:t>
            </a:r>
          </a:p>
          <a:p>
            <a:r>
              <a:rPr lang="en-US" sz="1500" dirty="0"/>
              <a:t>Compass Group North America</a:t>
            </a:r>
          </a:p>
          <a:p>
            <a:r>
              <a:rPr lang="en-US" sz="1500" dirty="0"/>
              <a:t>Keycorp</a:t>
            </a:r>
          </a:p>
          <a:p>
            <a:r>
              <a:rPr lang="en-US" sz="1500" dirty="0"/>
              <a:t>Rogers Corporation</a:t>
            </a:r>
          </a:p>
          <a:p>
            <a:r>
              <a:rPr lang="en-US" sz="1500" dirty="0" err="1"/>
              <a:t>Whitcraft</a:t>
            </a:r>
            <a:r>
              <a:rPr lang="en-US" sz="1500" dirty="0"/>
              <a:t> Company</a:t>
            </a:r>
          </a:p>
          <a:p>
            <a:r>
              <a:rPr lang="en-US" sz="1500" dirty="0"/>
              <a:t>Asplundh Tree Expert</a:t>
            </a:r>
          </a:p>
          <a:p>
            <a:r>
              <a:rPr lang="en-US" sz="1500" dirty="0"/>
              <a:t>Community Residences Incorporated</a:t>
            </a:r>
          </a:p>
          <a:p>
            <a:r>
              <a:rPr lang="en-US" sz="1500" dirty="0"/>
              <a:t>Loos Company Incorporated</a:t>
            </a:r>
          </a:p>
          <a:p>
            <a:r>
              <a:rPr lang="en-US" sz="1500" dirty="0"/>
              <a:t>O'Reilly Automotive Inc</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55</a:t>
            </a:fld>
            <a:endParaRPr lang="en-US" dirty="0">
              <a:solidFill>
                <a:schemeClr val="tx2"/>
              </a:solidFill>
            </a:endParaRPr>
          </a:p>
        </p:txBody>
      </p:sp>
    </p:spTree>
    <p:extLst>
      <p:ext uri="{BB962C8B-B14F-4D97-AF65-F5344CB8AC3E}">
        <p14:creationId xmlns:p14="http://schemas.microsoft.com/office/powerpoint/2010/main" val="5280177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600306" y="2"/>
            <a:ext cx="7918449"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Danielson-Northeast LMA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56</a:t>
            </a:fld>
            <a:endParaRPr lang="en-US" dirty="0"/>
          </a:p>
        </p:txBody>
      </p:sp>
      <p:pic>
        <p:nvPicPr>
          <p:cNvPr id="3" name="Picture 2">
            <a:extLst>
              <a:ext uri="{FF2B5EF4-FFF2-40B4-BE49-F238E27FC236}">
                <a16:creationId xmlns:a16="http://schemas.microsoft.com/office/drawing/2014/main" xmlns="" id="{68F3C3EA-2B12-41AE-8BAE-BCFB0585612D}"/>
              </a:ext>
            </a:extLst>
          </p:cNvPr>
          <p:cNvPicPr>
            <a:picLocks noChangeAspect="1"/>
          </p:cNvPicPr>
          <p:nvPr/>
        </p:nvPicPr>
        <p:blipFill>
          <a:blip r:embed="rId2"/>
          <a:stretch>
            <a:fillRect/>
          </a:stretch>
        </p:blipFill>
        <p:spPr>
          <a:xfrm>
            <a:off x="1726601" y="1272339"/>
            <a:ext cx="4953182" cy="4766600"/>
          </a:xfrm>
          <a:prstGeom prst="rect">
            <a:avLst/>
          </a:prstGeom>
        </p:spPr>
      </p:pic>
    </p:spTree>
    <p:extLst>
      <p:ext uri="{BB962C8B-B14F-4D97-AF65-F5344CB8AC3E}">
        <p14:creationId xmlns:p14="http://schemas.microsoft.com/office/powerpoint/2010/main" val="33585231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(860) 263-6287</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57</a:t>
            </a:fld>
            <a:endParaRPr lang="en-US" dirty="0">
              <a:solidFill>
                <a:schemeClr val="tx2"/>
              </a:solidFill>
            </a:endParaRPr>
          </a:p>
        </p:txBody>
      </p:sp>
    </p:spTree>
    <p:extLst>
      <p:ext uri="{BB962C8B-B14F-4D97-AF65-F5344CB8AC3E}">
        <p14:creationId xmlns:p14="http://schemas.microsoft.com/office/powerpoint/2010/main" val="401757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6" name="Picture 5">
            <a:extLst>
              <a:ext uri="{FF2B5EF4-FFF2-40B4-BE49-F238E27FC236}">
                <a16:creationId xmlns:a16="http://schemas.microsoft.com/office/drawing/2014/main" xmlns="" id="{C1EE1233-4F2E-4CE8-AD7C-83106DC8CB9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2361" y="381000"/>
            <a:ext cx="8659278" cy="5638800"/>
          </a:xfrm>
          <a:prstGeom prst="rect">
            <a:avLst/>
          </a:prstGeom>
          <a:noFill/>
          <a:ln>
            <a:noFill/>
          </a:ln>
        </p:spPr>
      </p:pic>
      <p:pic>
        <p:nvPicPr>
          <p:cNvPr id="2" name="Picture 1">
            <a:extLst>
              <a:ext uri="{FF2B5EF4-FFF2-40B4-BE49-F238E27FC236}">
                <a16:creationId xmlns:a16="http://schemas.microsoft.com/office/drawing/2014/main" xmlns="" id="{890B3607-E603-4D5D-A9FA-3A6C9EBB8B54}"/>
              </a:ext>
            </a:extLst>
          </p:cNvPr>
          <p:cNvPicPr>
            <a:picLocks noChangeAspect="1"/>
          </p:cNvPicPr>
          <p:nvPr/>
        </p:nvPicPr>
        <p:blipFill>
          <a:blip r:embed="rId3"/>
          <a:stretch>
            <a:fillRect/>
          </a:stretch>
        </p:blipFill>
        <p:spPr>
          <a:xfrm>
            <a:off x="242361" y="583725"/>
            <a:ext cx="8659278" cy="5775423"/>
          </a:xfrm>
          <a:prstGeom prst="rect">
            <a:avLst/>
          </a:prstGeom>
          <a:solidFill>
            <a:schemeClr val="bg1"/>
          </a:solidFill>
        </p:spPr>
      </p:pic>
    </p:spTree>
    <p:extLst>
      <p:ext uri="{BB962C8B-B14F-4D97-AF65-F5344CB8AC3E}">
        <p14:creationId xmlns:p14="http://schemas.microsoft.com/office/powerpoint/2010/main" val="395141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pic>
        <p:nvPicPr>
          <p:cNvPr id="2" name="Picture 1">
            <a:extLst>
              <a:ext uri="{FF2B5EF4-FFF2-40B4-BE49-F238E27FC236}">
                <a16:creationId xmlns:a16="http://schemas.microsoft.com/office/drawing/2014/main" xmlns="" id="{ADE29A84-38F0-416E-B7EB-DD6EEF123E51}"/>
              </a:ext>
            </a:extLst>
          </p:cNvPr>
          <p:cNvPicPr>
            <a:picLocks noChangeAspect="1"/>
          </p:cNvPicPr>
          <p:nvPr/>
        </p:nvPicPr>
        <p:blipFill>
          <a:blip r:embed="rId2"/>
          <a:stretch>
            <a:fillRect/>
          </a:stretch>
        </p:blipFill>
        <p:spPr>
          <a:xfrm>
            <a:off x="800100" y="246788"/>
            <a:ext cx="7543800" cy="6059224"/>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
        <p:nvSpPr>
          <p:cNvPr id="8" name="TextBox 7">
            <a:extLst>
              <a:ext uri="{FF2B5EF4-FFF2-40B4-BE49-F238E27FC236}">
                <a16:creationId xmlns:a16="http://schemas.microsoft.com/office/drawing/2014/main" xmlns="" id="{7AD18039-914E-49AE-8B90-6755307A749F}"/>
              </a:ext>
            </a:extLst>
          </p:cNvPr>
          <p:cNvSpPr txBox="1"/>
          <p:nvPr/>
        </p:nvSpPr>
        <p:spPr>
          <a:xfrm>
            <a:off x="2241331" y="33413"/>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xmlns="" id="{8B907A9D-5E0F-4D28-A927-0C7840F59EA4}"/>
              </a:ext>
            </a:extLst>
          </p:cNvPr>
          <p:cNvPicPr>
            <a:picLocks noChangeAspect="1"/>
          </p:cNvPicPr>
          <p:nvPr/>
        </p:nvPicPr>
        <p:blipFill>
          <a:blip r:embed="rId2"/>
          <a:stretch>
            <a:fillRect/>
          </a:stretch>
        </p:blipFill>
        <p:spPr>
          <a:xfrm>
            <a:off x="1856105" y="418040"/>
            <a:ext cx="5431789" cy="5911678"/>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r>
              <a:rPr lang="en-US" sz="4400" dirty="0"/>
              <a:t/>
            </a: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3" y="1442831"/>
            <a:ext cx="8534399" cy="2739211"/>
          </a:xfrm>
          <a:prstGeom prst="rect">
            <a:avLst/>
          </a:prstGeom>
          <a:noFill/>
        </p:spPr>
        <p:txBody>
          <a:bodyPr wrap="square" rtlCol="0">
            <a:spAutoFit/>
          </a:bodyPr>
          <a:lstStyle/>
          <a:p>
            <a:r>
              <a:rPr lang="en-US" sz="1900" dirty="0"/>
              <a:t>The following pages contain HWOL monthly data for November 2020.  </a:t>
            </a:r>
            <a:br>
              <a:rPr lang="en-US" sz="1900" dirty="0"/>
            </a:br>
            <a:r>
              <a:rPr lang="en-US" sz="1900" dirty="0"/>
              <a:t/>
            </a:r>
            <a:br>
              <a:rPr lang="en-US" sz="1900" dirty="0"/>
            </a:br>
            <a:r>
              <a:rPr lang="en-US" sz="1900" dirty="0"/>
              <a:t>This includes job posting from when Covid-19 shutdowns impacted many sectors of the Connecticut labor market.  </a:t>
            </a:r>
            <a:br>
              <a:rPr lang="en-US" sz="1900" dirty="0"/>
            </a:br>
            <a:r>
              <a:rPr lang="en-US" sz="1900" dirty="0"/>
              <a:t/>
            </a:r>
            <a:br>
              <a:rPr lang="en-US" sz="1900" dirty="0"/>
            </a:br>
            <a:r>
              <a:rPr lang="en-US" sz="1900" dirty="0"/>
              <a:t>Monthly and weekly job ad information can be found here:</a:t>
            </a:r>
            <a:br>
              <a:rPr lang="en-US" sz="1900" dirty="0"/>
            </a:br>
            <a:r>
              <a:rPr lang="en-US" sz="2000" dirty="0">
                <a:hlinkClick r:id="rId2"/>
              </a:rPr>
              <a:t>https://www1.ctdol.state.ct.us/lmi/HWOL.asp</a:t>
            </a:r>
            <a:r>
              <a:rPr lang="en-US" sz="1900" dirty="0"/>
              <a:t/>
            </a:r>
            <a:br>
              <a:rPr lang="en-US" sz="1900" dirty="0"/>
            </a:br>
            <a:r>
              <a:rPr lang="en-US" sz="1900" dirty="0"/>
              <a:t/>
            </a: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964133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34796</TotalTime>
  <Words>2031</Words>
  <Application>Microsoft Office PowerPoint</Application>
  <PresentationFormat>On-screen Show (4:3)</PresentationFormat>
  <Paragraphs>611</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Todd Bentsen</cp:lastModifiedBy>
  <cp:revision>1258</cp:revision>
  <cp:lastPrinted>2020-12-29T19:16:58Z</cp:lastPrinted>
  <dcterms:created xsi:type="dcterms:W3CDTF">2016-10-12T17:47:24Z</dcterms:created>
  <dcterms:modified xsi:type="dcterms:W3CDTF">2020-12-29T19:40:57Z</dcterms:modified>
</cp:coreProperties>
</file>